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7" r:id="rId1"/>
  </p:sldMasterIdLst>
  <p:notesMasterIdLst>
    <p:notesMasterId r:id="rId114"/>
  </p:notesMasterIdLst>
  <p:sldIdLst>
    <p:sldId id="437" r:id="rId2"/>
    <p:sldId id="438" r:id="rId3"/>
    <p:sldId id="300" r:id="rId4"/>
    <p:sldId id="312" r:id="rId5"/>
    <p:sldId id="313" r:id="rId6"/>
    <p:sldId id="314" r:id="rId7"/>
    <p:sldId id="283" r:id="rId8"/>
    <p:sldId id="316" r:id="rId9"/>
    <p:sldId id="315" r:id="rId10"/>
    <p:sldId id="318" r:id="rId11"/>
    <p:sldId id="319" r:id="rId12"/>
    <p:sldId id="320" r:id="rId13"/>
    <p:sldId id="365" r:id="rId14"/>
    <p:sldId id="366" r:id="rId15"/>
    <p:sldId id="367" r:id="rId16"/>
    <p:sldId id="368" r:id="rId17"/>
    <p:sldId id="369" r:id="rId18"/>
    <p:sldId id="370" r:id="rId19"/>
    <p:sldId id="371" r:id="rId20"/>
    <p:sldId id="372" r:id="rId21"/>
    <p:sldId id="373" r:id="rId22"/>
    <p:sldId id="374" r:id="rId23"/>
    <p:sldId id="375" r:id="rId24"/>
    <p:sldId id="376" r:id="rId25"/>
    <p:sldId id="377" r:id="rId26"/>
    <p:sldId id="378" r:id="rId27"/>
    <p:sldId id="379" r:id="rId28"/>
    <p:sldId id="380" r:id="rId29"/>
    <p:sldId id="381" r:id="rId30"/>
    <p:sldId id="382" r:id="rId31"/>
    <p:sldId id="321" r:id="rId32"/>
    <p:sldId id="384" r:id="rId33"/>
    <p:sldId id="385" r:id="rId34"/>
    <p:sldId id="325" r:id="rId35"/>
    <p:sldId id="323" r:id="rId36"/>
    <p:sldId id="324" r:id="rId37"/>
    <p:sldId id="326" r:id="rId38"/>
    <p:sldId id="329" r:id="rId39"/>
    <p:sldId id="330" r:id="rId40"/>
    <p:sldId id="332" r:id="rId41"/>
    <p:sldId id="333" r:id="rId42"/>
    <p:sldId id="334" r:id="rId43"/>
    <p:sldId id="335" r:id="rId44"/>
    <p:sldId id="336" r:id="rId45"/>
    <p:sldId id="337" r:id="rId46"/>
    <p:sldId id="339" r:id="rId47"/>
    <p:sldId id="340" r:id="rId48"/>
    <p:sldId id="341" r:id="rId49"/>
    <p:sldId id="343" r:id="rId50"/>
    <p:sldId id="347" r:id="rId51"/>
    <p:sldId id="351" r:id="rId52"/>
    <p:sldId id="352" r:id="rId53"/>
    <p:sldId id="353" r:id="rId54"/>
    <p:sldId id="354" r:id="rId55"/>
    <p:sldId id="355" r:id="rId56"/>
    <p:sldId id="357" r:id="rId57"/>
    <p:sldId id="358" r:id="rId58"/>
    <p:sldId id="359" r:id="rId59"/>
    <p:sldId id="360" r:id="rId60"/>
    <p:sldId id="361" r:id="rId61"/>
    <p:sldId id="362" r:id="rId62"/>
    <p:sldId id="363" r:id="rId63"/>
    <p:sldId id="364" r:id="rId64"/>
    <p:sldId id="383" r:id="rId65"/>
    <p:sldId id="389" r:id="rId66"/>
    <p:sldId id="390" r:id="rId67"/>
    <p:sldId id="391" r:id="rId68"/>
    <p:sldId id="392" r:id="rId69"/>
    <p:sldId id="393" r:id="rId70"/>
    <p:sldId id="394" r:id="rId71"/>
    <p:sldId id="395" r:id="rId72"/>
    <p:sldId id="396" r:id="rId73"/>
    <p:sldId id="397" r:id="rId74"/>
    <p:sldId id="398" r:id="rId75"/>
    <p:sldId id="399" r:id="rId76"/>
    <p:sldId id="400" r:id="rId77"/>
    <p:sldId id="401" r:id="rId78"/>
    <p:sldId id="402" r:id="rId79"/>
    <p:sldId id="403" r:id="rId80"/>
    <p:sldId id="404" r:id="rId81"/>
    <p:sldId id="405" r:id="rId82"/>
    <p:sldId id="406" r:id="rId83"/>
    <p:sldId id="407" r:id="rId84"/>
    <p:sldId id="408" r:id="rId85"/>
    <p:sldId id="409" r:id="rId86"/>
    <p:sldId id="410" r:id="rId87"/>
    <p:sldId id="411" r:id="rId88"/>
    <p:sldId id="412" r:id="rId89"/>
    <p:sldId id="413" r:id="rId90"/>
    <p:sldId id="414" r:id="rId91"/>
    <p:sldId id="415" r:id="rId92"/>
    <p:sldId id="416" r:id="rId93"/>
    <p:sldId id="417" r:id="rId94"/>
    <p:sldId id="418" r:id="rId95"/>
    <p:sldId id="419" r:id="rId96"/>
    <p:sldId id="420" r:id="rId97"/>
    <p:sldId id="421" r:id="rId98"/>
    <p:sldId id="422" r:id="rId99"/>
    <p:sldId id="423" r:id="rId100"/>
    <p:sldId id="424" r:id="rId101"/>
    <p:sldId id="425" r:id="rId102"/>
    <p:sldId id="427" r:id="rId103"/>
    <p:sldId id="439" r:id="rId104"/>
    <p:sldId id="428" r:id="rId105"/>
    <p:sldId id="429" r:id="rId106"/>
    <p:sldId id="430" r:id="rId107"/>
    <p:sldId id="431" r:id="rId108"/>
    <p:sldId id="432" r:id="rId109"/>
    <p:sldId id="433" r:id="rId110"/>
    <p:sldId id="435" r:id="rId111"/>
    <p:sldId id="436" r:id="rId112"/>
    <p:sldId id="299" r:id="rId113"/>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2769" autoAdjust="0"/>
  </p:normalViewPr>
  <p:slideViewPr>
    <p:cSldViewPr>
      <p:cViewPr varScale="1">
        <p:scale>
          <a:sx n="58" d="100"/>
          <a:sy n="58" d="100"/>
        </p:scale>
        <p:origin x="1520" y="32"/>
      </p:cViewPr>
      <p:guideLst>
        <p:guide orient="horz" pos="2160"/>
        <p:guide pos="2880"/>
      </p:guideLst>
    </p:cSldViewPr>
  </p:slideViewPr>
  <p:notesTextViewPr>
    <p:cViewPr>
      <p:scale>
        <a:sx n="100" d="100"/>
        <a:sy n="100" d="100"/>
      </p:scale>
      <p:origin x="0" y="0"/>
    </p:cViewPr>
  </p:notesTextViewPr>
  <p:sorterViewPr>
    <p:cViewPr>
      <p:scale>
        <a:sx n="66" d="100"/>
        <a:sy n="66" d="100"/>
      </p:scale>
      <p:origin x="0" y="-51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theme" Target="theme/theme1.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tableStyles" Target="tableStyles.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notesMaster" Target="notesMasters/notesMaster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presProps" Target="presProp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s>
</file>

<file path=ppt/media/hdphoto1.wdp>
</file>

<file path=ppt/media/image1.png>
</file>

<file path=ppt/media/image10.png>
</file>

<file path=ppt/media/image11.png>
</file>

<file path=ppt/media/image12.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a:defRPr sz="1200">
                <a:latin typeface="Calibri" panose="020F0502020204030204" pitchFamily="34" charset="0"/>
              </a:defRPr>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atin typeface="Calibri" panose="020F0502020204030204" pitchFamily="34" charset="0"/>
              </a:defRPr>
            </a:lvl1pPr>
          </a:lstStyle>
          <a:p>
            <a:fld id="{7B39C21E-E755-49BC-BD01-951A1955DE0A}" type="datetimeFigureOut">
              <a:rPr lang="en-US"/>
              <a:pPr/>
              <a:t>3/26/2024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a:defRPr sz="1200">
                <a:latin typeface="Calibri" panose="020F0502020204030204" pitchFamily="34" charset="0"/>
              </a:defRPr>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atin typeface="Calibri" panose="020F0502020204030204" pitchFamily="34" charset="0"/>
              </a:defRPr>
            </a:lvl1pPr>
          </a:lstStyle>
          <a:p>
            <a:fld id="{45507654-C941-4463-9742-4500FEAA44AE}" type="slidenum">
              <a:rPr lang="en-US"/>
              <a:pPr/>
              <a:t>‹#›</a:t>
            </a:fld>
            <a:endParaRPr lang="en-US"/>
          </a:p>
        </p:txBody>
      </p:sp>
    </p:spTree>
    <p:extLst>
      <p:ext uri="{BB962C8B-B14F-4D97-AF65-F5344CB8AC3E}">
        <p14:creationId xmlns:p14="http://schemas.microsoft.com/office/powerpoint/2010/main" val="316867594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indent="0">
              <a:buFont typeface="Arial" panose="020B0604020202020204" pitchFamily="34" charset="0"/>
              <a:buNone/>
            </a:pPr>
            <a:r>
              <a:rPr lang="en-GB" sz="1200" b="1" i="0" kern="1200" dirty="0">
                <a:solidFill>
                  <a:schemeClr val="tx1"/>
                </a:solidFill>
                <a:latin typeface="+mn-lt"/>
                <a:ea typeface="+mn-ea"/>
                <a:cs typeface="+mn-cs"/>
              </a:rPr>
              <a:t>Guidance to the Teacher</a:t>
            </a:r>
          </a:p>
          <a:p>
            <a:pPr marL="171450" indent="-171450">
              <a:buFont typeface="Arial" panose="020B0604020202020204" pitchFamily="34" charset="0"/>
              <a:buChar char="•"/>
            </a:pPr>
            <a:r>
              <a:rPr lang="en-GB" sz="1200" i="0" kern="1200" dirty="0">
                <a:solidFill>
                  <a:schemeClr val="tx1"/>
                </a:solidFill>
                <a:latin typeface="+mn-lt"/>
                <a:ea typeface="+mn-ea"/>
                <a:cs typeface="+mn-cs"/>
              </a:rPr>
              <a:t>There is need to have a variety of application and systems programmes for practice. You are advised to create an activity that introduces the learner to the distinction between system software and application software.</a:t>
            </a:r>
          </a:p>
          <a:p>
            <a:pPr marL="171450" indent="-171450">
              <a:buFont typeface="Arial" panose="020B0604020202020204" pitchFamily="34" charset="0"/>
              <a:buChar char="•"/>
            </a:pPr>
            <a:r>
              <a:rPr lang="en-GB" sz="1200" i="0" kern="1200" dirty="0">
                <a:solidFill>
                  <a:schemeClr val="tx1"/>
                </a:solidFill>
                <a:latin typeface="+mn-lt"/>
                <a:ea typeface="+mn-ea"/>
                <a:cs typeface="+mn-cs"/>
              </a:rPr>
              <a:t>Application software is designed to help the user to perform specific tasks while system software is responsible for managing and controlling computer hardware.</a:t>
            </a:r>
          </a:p>
          <a:p>
            <a:pPr marL="171450" indent="-171450">
              <a:buFont typeface="Arial" panose="020B0604020202020204" pitchFamily="34" charset="0"/>
              <a:buChar char="•"/>
            </a:pPr>
            <a:r>
              <a:rPr lang="en-GB" sz="1200" i="0" kern="1200" dirty="0">
                <a:solidFill>
                  <a:schemeClr val="tx1"/>
                </a:solidFill>
                <a:latin typeface="+mn-lt"/>
                <a:ea typeface="+mn-ea"/>
                <a:cs typeface="+mn-cs"/>
              </a:rPr>
              <a:t>Using a variety of files with different file types, create an activity that requires a learner to determine the appropriate application software to use for each of the files.</a:t>
            </a:r>
            <a:br>
              <a:rPr lang="en-GB" sz="1200" i="0" kern="1200" dirty="0">
                <a:solidFill>
                  <a:schemeClr val="tx1"/>
                </a:solidFill>
                <a:latin typeface="+mn-lt"/>
                <a:ea typeface="+mn-ea"/>
                <a:cs typeface="+mn-cs"/>
              </a:rPr>
            </a:br>
            <a:endParaRPr lang="en-GB" sz="1200" i="0" kern="1200" dirty="0">
              <a:solidFill>
                <a:schemeClr val="tx1"/>
              </a:solidFill>
              <a:latin typeface="+mn-lt"/>
              <a:ea typeface="+mn-ea"/>
              <a:cs typeface="+mn-cs"/>
            </a:endParaRPr>
          </a:p>
          <a:p>
            <a:pPr marL="0" indent="0">
              <a:buFont typeface="Arial" panose="020B0604020202020204" pitchFamily="34" charset="0"/>
              <a:buNone/>
            </a:pPr>
            <a:r>
              <a:rPr lang="en-GB" sz="1200" b="1" i="0" kern="1200" dirty="0">
                <a:solidFill>
                  <a:schemeClr val="tx1"/>
                </a:solidFill>
                <a:latin typeface="+mn-lt"/>
                <a:ea typeface="+mn-ea"/>
                <a:cs typeface="+mn-cs"/>
              </a:rPr>
              <a:t>Suggested Competences for Assessment</a:t>
            </a:r>
          </a:p>
          <a:p>
            <a:r>
              <a:rPr lang="en-GB" sz="1200" b="0" i="0" kern="1200" dirty="0">
                <a:solidFill>
                  <a:schemeClr val="tx1"/>
                </a:solidFill>
                <a:latin typeface="+mn-lt"/>
                <a:ea typeface="+mn-ea"/>
                <a:cs typeface="+mn-cs"/>
              </a:rPr>
              <a:t>Assess the learners’ ability to determine the appropriate application software for each of the files and the skill to navigate and use the different application software.</a:t>
            </a:r>
            <a:br>
              <a:rPr lang="en-GB" sz="1200" b="0" i="0" kern="1200" dirty="0">
                <a:solidFill>
                  <a:schemeClr val="tx1"/>
                </a:solidFill>
                <a:latin typeface="+mn-lt"/>
                <a:ea typeface="+mn-ea"/>
                <a:cs typeface="+mn-cs"/>
              </a:rPr>
            </a:br>
            <a:br>
              <a:rPr lang="en-GB" sz="1200" i="0" kern="1200" dirty="0">
                <a:solidFill>
                  <a:schemeClr val="tx1"/>
                </a:solidFill>
                <a:latin typeface="+mn-lt"/>
                <a:ea typeface="+mn-ea"/>
                <a:cs typeface="+mn-cs"/>
              </a:rPr>
            </a:br>
            <a:br>
              <a:rPr lang="en-GB" sz="1200" b="1" i="0" kern="1200" dirty="0">
                <a:solidFill>
                  <a:schemeClr val="tx1"/>
                </a:solidFill>
                <a:latin typeface="+mn-lt"/>
                <a:ea typeface="+mn-ea"/>
                <a:cs typeface="+mn-cs"/>
              </a:rPr>
            </a:br>
            <a:endParaRPr lang="en-GB" b="1" dirty="0"/>
          </a:p>
        </p:txBody>
      </p:sp>
      <p:sp>
        <p:nvSpPr>
          <p:cNvPr id="4" name="Slide Number Placeholder 3"/>
          <p:cNvSpPr>
            <a:spLocks noGrp="1"/>
          </p:cNvSpPr>
          <p:nvPr>
            <p:ph type="sldNum" sz="quarter" idx="10"/>
          </p:nvPr>
        </p:nvSpPr>
        <p:spPr/>
        <p:txBody>
          <a:bodyPr/>
          <a:lstStyle/>
          <a:p>
            <a:fld id="{45507654-C941-4463-9742-4500FEAA44AE}" type="slidenum">
              <a:rPr lang="en-US" smtClean="0"/>
              <a:pPr/>
              <a:t>1</a:t>
            </a:fld>
            <a:endParaRPr lang="en-US"/>
          </a:p>
        </p:txBody>
      </p:sp>
    </p:spTree>
    <p:extLst>
      <p:ext uri="{BB962C8B-B14F-4D97-AF65-F5344CB8AC3E}">
        <p14:creationId xmlns:p14="http://schemas.microsoft.com/office/powerpoint/2010/main" val="371646461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name="Title Slide">
    <p:spTree>
      <p:nvGrpSpPr>
        <p:cNvPr id="1" name=""/>
        <p:cNvGrpSpPr/>
        <p:nvPr/>
      </p:nvGrpSpPr>
      <p:grpSpPr>
        <a:xfrm>
          <a:off x="0" y="0"/>
          <a:ext cx="0" cy="0"/>
          <a:chOff x="0" y="0"/>
          <a:chExt cx="0" cy="0"/>
        </a:xfrm>
      </p:grpSpPr>
      <p:sp>
        <p:nvSpPr>
          <p:cNvPr id="4" name="Title 1"/>
          <p:cNvSpPr>
            <a:spLocks noGrp="1"/>
          </p:cNvSpPr>
          <p:nvPr>
            <p:ph type="ctrTitle"/>
          </p:nvPr>
        </p:nvSpPr>
        <p:spPr>
          <a:xfrm>
            <a:off x="1043608" y="1066800"/>
            <a:ext cx="5328592" cy="1858144"/>
          </a:xfrm>
          <a:ln>
            <a:noFill/>
          </a:ln>
        </p:spPr>
        <p:txBody>
          <a:bodyPr/>
          <a:lstStyle/>
          <a:p>
            <a:pPr algn="r" eaLnBrk="1" hangingPunct="1"/>
            <a:r>
              <a:rPr lang="en-US" b="1" i="1"/>
              <a:t>Click to edit Master title style</a:t>
            </a:r>
            <a:endParaRPr lang="en-US" b="1" i="1" dirty="0"/>
          </a:p>
        </p:txBody>
      </p:sp>
      <p:sp>
        <p:nvSpPr>
          <p:cNvPr id="5" name="Subtitle 2"/>
          <p:cNvSpPr>
            <a:spLocks noGrp="1"/>
          </p:cNvSpPr>
          <p:nvPr>
            <p:ph type="subTitle" idx="1"/>
          </p:nvPr>
        </p:nvSpPr>
        <p:spPr>
          <a:xfrm>
            <a:off x="1043608" y="2924944"/>
            <a:ext cx="7342584" cy="3628256"/>
          </a:xfrm>
          <a:ln>
            <a:noFill/>
          </a:ln>
        </p:spPr>
        <p:txBody>
          <a:bodyPr/>
          <a:lstStyle>
            <a:lvl1pPr marL="0" indent="0" algn="ctr">
              <a:buNone/>
              <a:defRPr/>
            </a:lvl1pPr>
          </a:lstStyle>
          <a:p>
            <a:r>
              <a:rPr lang="en-US" sz="3200" b="1"/>
              <a:t>Click to edit Master subtitle style</a:t>
            </a:r>
            <a:endParaRPr lang="en-US" b="1" dirty="0">
              <a:latin typeface="Tw Cen MT Condensed" panose="020B0606020104020203" pitchFamily="34" charset="0"/>
            </a:endParaRP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56017" y="1196752"/>
            <a:ext cx="1544375" cy="1656184"/>
          </a:xfrm>
          <a:prstGeom prst="rect">
            <a:avLst/>
          </a:prstGeom>
        </p:spPr>
      </p:pic>
    </p:spTree>
    <p:extLst>
      <p:ext uri="{BB962C8B-B14F-4D97-AF65-F5344CB8AC3E}">
        <p14:creationId xmlns:p14="http://schemas.microsoft.com/office/powerpoint/2010/main" val="20205690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295400" y="0"/>
            <a:ext cx="7848600" cy="1000108"/>
          </a:xfrm>
        </p:spPr>
        <p:txBody>
          <a:bodyPr/>
          <a:lstStyle/>
          <a:p>
            <a:r>
              <a:rPr lang="en-US"/>
              <a:t>Click to edit Master title style</a:t>
            </a:r>
            <a:endParaRPr lang="en-GB" dirty="0"/>
          </a:p>
        </p:txBody>
      </p:sp>
      <p:sp>
        <p:nvSpPr>
          <p:cNvPr id="3" name="Content Placeholder 2"/>
          <p:cNvSpPr>
            <a:spLocks noGrp="1"/>
          </p:cNvSpPr>
          <p:nvPr>
            <p:ph sz="half" idx="1"/>
          </p:nvPr>
        </p:nvSpPr>
        <p:spPr>
          <a:xfrm>
            <a:off x="0" y="1071546"/>
            <a:ext cx="4572000" cy="5500726"/>
          </a:xfrm>
          <a:ln>
            <a:noFill/>
          </a:ln>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Content Placeholder 3"/>
          <p:cNvSpPr>
            <a:spLocks noGrp="1"/>
          </p:cNvSpPr>
          <p:nvPr>
            <p:ph sz="half" idx="2"/>
          </p:nvPr>
        </p:nvSpPr>
        <p:spPr>
          <a:xfrm>
            <a:off x="4643438" y="1071546"/>
            <a:ext cx="4500562" cy="5500726"/>
          </a:xfrm>
          <a:ln>
            <a:noFill/>
          </a:ln>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3238811038"/>
      </p:ext>
    </p:extLst>
  </p:cSld>
  <p:clrMapOvr>
    <a:masterClrMapping/>
  </p:clrMapOvr>
  <p:transition spd="slow"/>
</p:sldLayout>
</file>

<file path=ppt/slideLayouts/slideLayout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a:ln>
            <a:noFill/>
          </a:ln>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9725660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xAndClipArt">
  <p:cSld name="1_Title, Text and Clip Art">
    <p:spTree>
      <p:nvGrpSpPr>
        <p:cNvPr id="1" name=""/>
        <p:cNvGrpSpPr/>
        <p:nvPr/>
      </p:nvGrpSpPr>
      <p:grpSpPr>
        <a:xfrm>
          <a:off x="0" y="0"/>
          <a:ext cx="0" cy="0"/>
          <a:chOff x="0" y="0"/>
          <a:chExt cx="0" cy="0"/>
        </a:xfrm>
      </p:grpSpPr>
      <p:sp>
        <p:nvSpPr>
          <p:cNvPr id="2" name="Title 1"/>
          <p:cNvSpPr>
            <a:spLocks noGrp="1"/>
          </p:cNvSpPr>
          <p:nvPr>
            <p:ph type="title"/>
          </p:nvPr>
        </p:nvSpPr>
        <p:spPr>
          <a:xfrm>
            <a:off x="899592" y="0"/>
            <a:ext cx="8244408" cy="990600"/>
          </a:xfrm>
        </p:spPr>
        <p:txBody>
          <a:bodyPr/>
          <a:lstStyle/>
          <a:p>
            <a:r>
              <a:rPr lang="en-US"/>
              <a:t>Click to edit Master title style</a:t>
            </a:r>
            <a:endParaRPr lang="en-GB" dirty="0"/>
          </a:p>
        </p:txBody>
      </p:sp>
      <p:sp>
        <p:nvSpPr>
          <p:cNvPr id="3" name="Text Placeholder 2"/>
          <p:cNvSpPr>
            <a:spLocks noGrp="1"/>
          </p:cNvSpPr>
          <p:nvPr>
            <p:ph type="body" sz="half" idx="1"/>
          </p:nvPr>
        </p:nvSpPr>
        <p:spPr>
          <a:xfrm>
            <a:off x="0" y="1143000"/>
            <a:ext cx="4648200" cy="5410200"/>
          </a:xfrm>
          <a:ln>
            <a:noFill/>
          </a:ln>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Online Image Placeholder 3"/>
          <p:cNvSpPr>
            <a:spLocks noGrp="1"/>
          </p:cNvSpPr>
          <p:nvPr>
            <p:ph type="clipArt" sz="half" idx="2"/>
          </p:nvPr>
        </p:nvSpPr>
        <p:spPr>
          <a:xfrm>
            <a:off x="4648200" y="1143000"/>
            <a:ext cx="4419600" cy="5410200"/>
          </a:xfrm>
          <a:ln>
            <a:noFill/>
          </a:ln>
        </p:spPr>
        <p:txBody>
          <a:bodyPr/>
          <a:lstStyle/>
          <a:p>
            <a:r>
              <a:rPr lang="en-US"/>
              <a:t>Click icon to add online image</a:t>
            </a:r>
            <a:endParaRPr lang="en-GB"/>
          </a:p>
        </p:txBody>
      </p:sp>
    </p:spTree>
    <p:extLst>
      <p:ext uri="{BB962C8B-B14F-4D97-AF65-F5344CB8AC3E}">
        <p14:creationId xmlns:p14="http://schemas.microsoft.com/office/powerpoint/2010/main" val="24041622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99592" y="-76199"/>
            <a:ext cx="8244408" cy="1066800"/>
          </a:xfrm>
        </p:spPr>
        <p:txBody>
          <a:bodyPr/>
          <a:lstStyle/>
          <a:p>
            <a:r>
              <a:rPr lang="en-US"/>
              <a:t>Click to edit Master title style</a:t>
            </a:r>
            <a:endParaRPr lang="en-GB" dirty="0"/>
          </a:p>
        </p:txBody>
      </p:sp>
      <p:sp>
        <p:nvSpPr>
          <p:cNvPr id="3" name="Text Placeholder 2"/>
          <p:cNvSpPr>
            <a:spLocks noGrp="1"/>
          </p:cNvSpPr>
          <p:nvPr>
            <p:ph type="body" idx="1"/>
          </p:nvPr>
        </p:nvSpPr>
        <p:spPr>
          <a:xfrm>
            <a:off x="0" y="990599"/>
            <a:ext cx="4359966" cy="738429"/>
          </a:xfrm>
          <a:ln>
            <a:noFill/>
          </a:ln>
        </p:spPr>
        <p:txBody>
          <a:bodyPr anchor="b"/>
          <a:lstStyle>
            <a:lvl1pPr marL="0" indent="0">
              <a:buNone/>
              <a:defRPr sz="2400" b="1">
                <a:ln>
                  <a:noFill/>
                </a:ln>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0" y="1786145"/>
            <a:ext cx="4419600" cy="4726608"/>
          </a:xfrm>
          <a:ln>
            <a:noFill/>
          </a:ln>
        </p:spPr>
        <p:txBody>
          <a:bodyPr/>
          <a:lstStyle>
            <a:lvl1pPr>
              <a:defRPr>
                <a:ln>
                  <a:noFill/>
                </a:ln>
              </a:defRPr>
            </a:lvl1pPr>
            <a:lvl2pPr>
              <a:defRPr>
                <a:ln>
                  <a:noFill/>
                </a:ln>
              </a:defRPr>
            </a:lvl2pPr>
            <a:lvl3pPr>
              <a:defRPr>
                <a:ln>
                  <a:noFill/>
                </a:ln>
              </a:defRPr>
            </a:lvl3pPr>
            <a:lvl4pPr>
              <a:defRPr>
                <a:ln>
                  <a:noFill/>
                </a:ln>
              </a:defRPr>
            </a:lvl4pPr>
            <a:lvl5pPr>
              <a:defRPr>
                <a:ln>
                  <a:noFill/>
                </a:ln>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4419600" y="990600"/>
            <a:ext cx="4687957" cy="757237"/>
          </a:xfrm>
          <a:ln>
            <a:noFill/>
          </a:ln>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419600" y="1757776"/>
            <a:ext cx="4687957" cy="4754976"/>
          </a:xfrm>
          <a:ln>
            <a:noFill/>
          </a:ln>
        </p:spPr>
        <p:txBody>
          <a:bodyPr/>
          <a:lstStyle>
            <a:lvl1pPr>
              <a:defRPr>
                <a:ln>
                  <a:noFill/>
                </a:ln>
              </a:defRPr>
            </a:lvl1pPr>
            <a:lvl2pPr>
              <a:defRPr>
                <a:ln>
                  <a:noFill/>
                </a:ln>
              </a:defRPr>
            </a:lvl2pPr>
            <a:lvl3pPr>
              <a:defRPr>
                <a:ln>
                  <a:noFill/>
                </a:ln>
              </a:defRPr>
            </a:lvl3pPr>
            <a:lvl4pPr>
              <a:defRPr>
                <a:ln>
                  <a:noFill/>
                </a:ln>
              </a:defRPr>
            </a:lvl4pPr>
            <a:lvl5pPr>
              <a:defRPr>
                <a:ln>
                  <a:noFill/>
                </a:ln>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9" name="Slide Number Placeholder 8"/>
          <p:cNvSpPr>
            <a:spLocks noGrp="1"/>
          </p:cNvSpPr>
          <p:nvPr>
            <p:ph type="sldNum" sz="quarter" idx="12"/>
          </p:nvPr>
        </p:nvSpPr>
        <p:spPr>
          <a:xfrm>
            <a:off x="8342243" y="6512752"/>
            <a:ext cx="801757" cy="345248"/>
          </a:xfrm>
          <a:prstGeom prst="rect">
            <a:avLst/>
          </a:prstGeom>
        </p:spPr>
        <p:txBody>
          <a:bodyPr/>
          <a:lstStyle>
            <a:lvl1pPr>
              <a:defRPr sz="1800"/>
            </a:lvl1pPr>
          </a:lstStyle>
          <a:p>
            <a:fld id="{522FB9ED-910D-4D82-A250-4545DD7E4817}" type="slidenum">
              <a:rPr lang="en-US" smtClean="0"/>
              <a:pPr/>
              <a:t>‹#›</a:t>
            </a:fld>
            <a:endParaRPr lang="en-US"/>
          </a:p>
        </p:txBody>
      </p:sp>
    </p:spTree>
    <p:extLst>
      <p:ext uri="{BB962C8B-B14F-4D97-AF65-F5344CB8AC3E}">
        <p14:creationId xmlns:p14="http://schemas.microsoft.com/office/powerpoint/2010/main" val="36857823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a:solidFill>
            <a:srgbClr val="FFFF00">
              <a:alpha val="92155"/>
            </a:srgbClr>
          </a:solidFill>
        </p:spPr>
        <p:txBody>
          <a:bodyPr/>
          <a:lstStyle/>
          <a:p>
            <a:r>
              <a:rPr lang="en-US"/>
              <a:t>Click to edit Master title style</a:t>
            </a:r>
          </a:p>
        </p:txBody>
      </p:sp>
      <p:sp>
        <p:nvSpPr>
          <p:cNvPr id="3" name="Rectangle 4"/>
          <p:cNvSpPr>
            <a:spLocks noGrp="1" noChangeArrowheads="1"/>
          </p:cNvSpPr>
          <p:nvPr>
            <p:ph type="dt" sz="half" idx="10"/>
          </p:nvPr>
        </p:nvSpPr>
        <p:spPr>
          <a:xfrm>
            <a:off x="457200" y="6245225"/>
            <a:ext cx="2133600" cy="476250"/>
          </a:xfrm>
          <a:prstGeom prst="rect">
            <a:avLst/>
          </a:prstGeom>
        </p:spPr>
        <p:txBody>
          <a:bodyPr/>
          <a:lstStyle>
            <a:lvl1pPr>
              <a:defRPr/>
            </a:lvl1pPr>
          </a:lstStyle>
          <a:p>
            <a:pPr>
              <a:defRPr/>
            </a:pPr>
            <a:fld id="{EBF97E1F-9F12-487F-B2DC-52ECCECB60C7}" type="datetime1">
              <a:rPr lang="en-US"/>
              <a:pPr>
                <a:defRPr/>
              </a:pPr>
              <a:t>3/26/2024</a:t>
            </a:fld>
            <a:endParaRPr lang="en-US"/>
          </a:p>
        </p:txBody>
      </p:sp>
      <p:sp>
        <p:nvSpPr>
          <p:cNvPr id="4" name="Rectangle 5"/>
          <p:cNvSpPr>
            <a:spLocks noGrp="1" noChangeArrowheads="1"/>
          </p:cNvSpPr>
          <p:nvPr>
            <p:ph type="ftr" sz="quarter" idx="11"/>
          </p:nvPr>
        </p:nvSpPr>
        <p:spPr>
          <a:xfrm>
            <a:off x="3124200" y="6245225"/>
            <a:ext cx="2895600" cy="476250"/>
          </a:xfrm>
          <a:prstGeom prst="rect">
            <a:avLst/>
          </a:prstGeom>
        </p:spPr>
        <p:txBody>
          <a:bodyPr/>
          <a:lstStyle>
            <a:lvl1pPr>
              <a:defRPr>
                <a:latin typeface="Arial" charset="0"/>
                <a:cs typeface="+mn-cs"/>
              </a:defRPr>
            </a:lvl1pPr>
          </a:lstStyle>
          <a:p>
            <a:pPr>
              <a:defRPr/>
            </a:pPr>
            <a:endParaRPr lang="en-US"/>
          </a:p>
        </p:txBody>
      </p:sp>
      <p:sp>
        <p:nvSpPr>
          <p:cNvPr id="5" name="Rectangle 6"/>
          <p:cNvSpPr>
            <a:spLocks noGrp="1" noChangeArrowheads="1"/>
          </p:cNvSpPr>
          <p:nvPr>
            <p:ph type="sldNum" sz="quarter" idx="12"/>
          </p:nvPr>
        </p:nvSpPr>
        <p:spPr>
          <a:xfrm>
            <a:off x="6553200" y="6245225"/>
            <a:ext cx="2133600" cy="476250"/>
          </a:xfrm>
          <a:prstGeom prst="rect">
            <a:avLst/>
          </a:prstGeom>
        </p:spPr>
        <p:txBody>
          <a:bodyPr/>
          <a:lstStyle>
            <a:lvl1pPr>
              <a:defRPr/>
            </a:lvl1pPr>
          </a:lstStyle>
          <a:p>
            <a:pPr>
              <a:defRPr/>
            </a:pPr>
            <a:fld id="{A3C1A43A-74CD-4777-9295-A077F149F3E3}" type="slidenum">
              <a:rPr lang="en-US"/>
              <a:pPr>
                <a:defRPr/>
              </a:pPr>
              <a:t>‹#›</a:t>
            </a:fld>
            <a:endParaRPr lang="en-US"/>
          </a:p>
        </p:txBody>
      </p:sp>
    </p:spTree>
    <p:extLst>
      <p:ext uri="{BB962C8B-B14F-4D97-AF65-F5344CB8AC3E}">
        <p14:creationId xmlns:p14="http://schemas.microsoft.com/office/powerpoint/2010/main" val="2266471694"/>
      </p:ext>
    </p:extLst>
  </p:cSld>
  <p:clrMapOvr>
    <a:masterClrMapping/>
  </p:clrMapOvr>
  <p:transition>
    <p:random/>
  </p:transition>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blipFill dpi="0" rotWithShape="0">
          <a:blip r:embed="rId8">
            <a:extLst>
              <a:ext uri="{BEBA8EAE-BF5A-486C-A8C5-ECC9F3942E4B}">
                <a14:imgProps xmlns:a14="http://schemas.microsoft.com/office/drawing/2010/main">
                  <a14:imgLayer r:embed="rId9">
                    <a14:imgEffect>
                      <a14:brightnessContrast bright="7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1295400" y="0"/>
            <a:ext cx="7848600" cy="99060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p>
            <a:pPr lvl="0"/>
            <a:r>
              <a:rPr lang="en-US"/>
              <a:t>Click to edit Master title style</a:t>
            </a:r>
            <a:endParaRPr lang="en-US" dirty="0"/>
          </a:p>
        </p:txBody>
      </p:sp>
      <p:sp>
        <p:nvSpPr>
          <p:cNvPr id="1027" name="Text Placeholder 2"/>
          <p:cNvSpPr>
            <a:spLocks noGrp="1"/>
          </p:cNvSpPr>
          <p:nvPr>
            <p:ph type="body" idx="1"/>
          </p:nvPr>
        </p:nvSpPr>
        <p:spPr bwMode="auto">
          <a:xfrm>
            <a:off x="0" y="1066800"/>
            <a:ext cx="9144000" cy="5519736"/>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Rectangle 4"/>
          <p:cNvSpPr>
            <a:spLocks noChangeArrowheads="1"/>
          </p:cNvSpPr>
          <p:nvPr/>
        </p:nvSpPr>
        <p:spPr bwMode="auto">
          <a:xfrm>
            <a:off x="2747994" y="6586537"/>
            <a:ext cx="6396006" cy="271463"/>
          </a:xfrm>
          <a:prstGeom prst="rect">
            <a:avLst/>
          </a:prstGeom>
          <a:noFill/>
          <a:ln w="12700" cap="sq">
            <a:solidFill>
              <a:srgbClr val="FFFF00"/>
            </a:solidFill>
            <a:miter lim="800000"/>
            <a:headEnd type="none" w="sm" len="sm"/>
            <a:tailEnd type="none" w="sm" len="sm"/>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marL="0" marR="0" indent="0" algn="l" defTabSz="914400" rtl="0" eaLnBrk="0" fontAlgn="base" latinLnBrk="0" hangingPunct="0">
              <a:lnSpc>
                <a:spcPct val="100000"/>
              </a:lnSpc>
              <a:spcBef>
                <a:spcPct val="50000"/>
              </a:spcBef>
              <a:spcAft>
                <a:spcPct val="0"/>
              </a:spcAft>
              <a:buClrTx/>
              <a:buSzTx/>
              <a:buFontTx/>
              <a:buNone/>
              <a:tabLst/>
              <a:defRPr/>
            </a:pPr>
            <a:r>
              <a:rPr lang="en-GB" sz="1200" b="1" i="1" dirty="0">
                <a:solidFill>
                  <a:srgbClr val="FFFF00"/>
                </a:solidFill>
                <a:effectLst/>
              </a:rPr>
              <a:t> </a:t>
            </a:r>
            <a:r>
              <a:rPr lang="en-US" sz="1200" b="1" i="1" dirty="0">
                <a:solidFill>
                  <a:schemeClr val="bg1"/>
                </a:solidFill>
                <a:effectLst/>
                <a:latin typeface="Book Antiqua" panose="02040602050305030304" pitchFamily="18" charset="0"/>
              </a:rPr>
              <a:t>UACE SUB-ICT</a:t>
            </a:r>
            <a:r>
              <a:rPr lang="en-US" sz="1200" b="1" i="1" baseline="0" dirty="0">
                <a:solidFill>
                  <a:schemeClr val="bg1"/>
                </a:solidFill>
                <a:effectLst/>
                <a:latin typeface="Book Antiqua" panose="02040602050305030304" pitchFamily="18" charset="0"/>
              </a:rPr>
              <a:t> </a:t>
            </a:r>
            <a:r>
              <a:rPr lang="en-GB" sz="1200" b="1" i="1" baseline="0" dirty="0">
                <a:solidFill>
                  <a:srgbClr val="FFFF00"/>
                </a:solidFill>
                <a:effectLst/>
                <a:latin typeface="Arial" panose="020B0604020202020204" pitchFamily="34" charset="0"/>
              </a:rPr>
              <a:t>6: Computer Software</a:t>
            </a:r>
            <a:endParaRPr lang="en-GB" sz="1000" b="1" i="1" dirty="0">
              <a:solidFill>
                <a:srgbClr val="FFFF00"/>
              </a:solidFill>
              <a:effectLst/>
            </a:endParaRPr>
          </a:p>
          <a:p>
            <a:pPr marL="0" marR="0" indent="0" algn="l" defTabSz="914400" rtl="0" eaLnBrk="0" fontAlgn="base" latinLnBrk="0" hangingPunct="0">
              <a:lnSpc>
                <a:spcPct val="100000"/>
              </a:lnSpc>
              <a:spcBef>
                <a:spcPct val="50000"/>
              </a:spcBef>
              <a:spcAft>
                <a:spcPct val="0"/>
              </a:spcAft>
              <a:buClrTx/>
              <a:buSzTx/>
              <a:buFontTx/>
              <a:buNone/>
              <a:tabLst/>
              <a:defRPr/>
            </a:pPr>
            <a:endParaRPr lang="en-GB" sz="1200" b="1" i="1" dirty="0">
              <a:solidFill>
                <a:srgbClr val="FFFF00"/>
              </a:solidFill>
              <a:effectLst/>
            </a:endParaRPr>
          </a:p>
        </p:txBody>
      </p:sp>
      <p:sp>
        <p:nvSpPr>
          <p:cNvPr id="4" name="Rectangle 3"/>
          <p:cNvSpPr/>
          <p:nvPr/>
        </p:nvSpPr>
        <p:spPr>
          <a:xfrm>
            <a:off x="7655391" y="6537601"/>
            <a:ext cx="1518429" cy="369332"/>
          </a:xfrm>
          <a:prstGeom prst="rect">
            <a:avLst/>
          </a:prstGeom>
        </p:spPr>
        <p:txBody>
          <a:bodyPr wrap="none">
            <a:spAutoFit/>
          </a:bodyPr>
          <a:lstStyle/>
          <a:p>
            <a:pPr algn="r"/>
            <a:r>
              <a:rPr lang="en-US" b="1" dirty="0">
                <a:solidFill>
                  <a:schemeClr val="bg1"/>
                </a:solidFill>
              </a:rPr>
              <a:t>Slide </a:t>
            </a:r>
            <a:fld id="{7E23E9C8-2E5D-4F4F-BD82-724F2546A123}" type="slidenum">
              <a:rPr lang="en-US" b="1" smtClean="0">
                <a:solidFill>
                  <a:schemeClr val="bg1"/>
                </a:solidFill>
              </a:rPr>
              <a:pPr algn="r"/>
              <a:t>‹#›</a:t>
            </a:fld>
            <a:r>
              <a:rPr lang="en-US" b="1" dirty="0">
                <a:solidFill>
                  <a:schemeClr val="bg1"/>
                </a:solidFill>
              </a:rPr>
              <a:t>/112</a:t>
            </a:r>
          </a:p>
        </p:txBody>
      </p:sp>
    </p:spTree>
    <p:extLst>
      <p:ext uri="{BB962C8B-B14F-4D97-AF65-F5344CB8AC3E}">
        <p14:creationId xmlns:p14="http://schemas.microsoft.com/office/powerpoint/2010/main" val="4047325236"/>
      </p:ext>
    </p:extLst>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73" r:id="rId6"/>
  </p:sldLayoutIdLs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027">
                                            <p:txEl>
                                              <p:pRg st="0" end="0"/>
                                            </p:txEl>
                                          </p:spTgt>
                                        </p:tgtEl>
                                        <p:attrNameLst>
                                          <p:attrName>style.visibility</p:attrName>
                                        </p:attrNameLst>
                                      </p:cBhvr>
                                      <p:to>
                                        <p:strVal val="visible"/>
                                      </p:to>
                                    </p:set>
                                    <p:animEffect transition="in" filter="fade">
                                      <p:cBhvr>
                                        <p:cTn id="7" dur="1000"/>
                                        <p:tgtEl>
                                          <p:spTgt spid="1027">
                                            <p:txEl>
                                              <p:pRg st="0" end="0"/>
                                            </p:txEl>
                                          </p:spTgt>
                                        </p:tgtEl>
                                      </p:cBhvr>
                                    </p:animEffect>
                                    <p:anim calcmode="lin" valueType="num">
                                      <p:cBhvr>
                                        <p:cTn id="8" dur="1000" fill="hold"/>
                                        <p:tgtEl>
                                          <p:spTgt spid="1027">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027">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027">
                                            <p:txEl>
                                              <p:pRg st="1" end="1"/>
                                            </p:txEl>
                                          </p:spTgt>
                                        </p:tgtEl>
                                        <p:attrNameLst>
                                          <p:attrName>style.visibility</p:attrName>
                                        </p:attrNameLst>
                                      </p:cBhvr>
                                      <p:to>
                                        <p:strVal val="visible"/>
                                      </p:to>
                                    </p:set>
                                    <p:animEffect transition="in" filter="fade">
                                      <p:cBhvr>
                                        <p:cTn id="12" dur="1000"/>
                                        <p:tgtEl>
                                          <p:spTgt spid="1027">
                                            <p:txEl>
                                              <p:pRg st="1" end="1"/>
                                            </p:txEl>
                                          </p:spTgt>
                                        </p:tgtEl>
                                      </p:cBhvr>
                                    </p:animEffect>
                                    <p:anim calcmode="lin" valueType="num">
                                      <p:cBhvr>
                                        <p:cTn id="13" dur="1000" fill="hold"/>
                                        <p:tgtEl>
                                          <p:spTgt spid="1027">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1027">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027">
                                            <p:txEl>
                                              <p:pRg st="2" end="2"/>
                                            </p:txEl>
                                          </p:spTgt>
                                        </p:tgtEl>
                                        <p:attrNameLst>
                                          <p:attrName>style.visibility</p:attrName>
                                        </p:attrNameLst>
                                      </p:cBhvr>
                                      <p:to>
                                        <p:strVal val="visible"/>
                                      </p:to>
                                    </p:set>
                                    <p:animEffect transition="in" filter="fade">
                                      <p:cBhvr>
                                        <p:cTn id="17" dur="1000"/>
                                        <p:tgtEl>
                                          <p:spTgt spid="1027">
                                            <p:txEl>
                                              <p:pRg st="2" end="2"/>
                                            </p:txEl>
                                          </p:spTgt>
                                        </p:tgtEl>
                                      </p:cBhvr>
                                    </p:animEffect>
                                    <p:anim calcmode="lin" valueType="num">
                                      <p:cBhvr>
                                        <p:cTn id="18" dur="1000" fill="hold"/>
                                        <p:tgtEl>
                                          <p:spTgt spid="1027">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1027">
                                            <p:txEl>
                                              <p:pRg st="2" end="2"/>
                                            </p:txEl>
                                          </p:spTgt>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1027">
                                            <p:txEl>
                                              <p:pRg st="3" end="3"/>
                                            </p:txEl>
                                          </p:spTgt>
                                        </p:tgtEl>
                                        <p:attrNameLst>
                                          <p:attrName>style.visibility</p:attrName>
                                        </p:attrNameLst>
                                      </p:cBhvr>
                                      <p:to>
                                        <p:strVal val="visible"/>
                                      </p:to>
                                    </p:set>
                                    <p:animEffect transition="in" filter="fade">
                                      <p:cBhvr>
                                        <p:cTn id="22" dur="1000"/>
                                        <p:tgtEl>
                                          <p:spTgt spid="1027">
                                            <p:txEl>
                                              <p:pRg st="3" end="3"/>
                                            </p:txEl>
                                          </p:spTgt>
                                        </p:tgtEl>
                                      </p:cBhvr>
                                    </p:animEffect>
                                    <p:anim calcmode="lin" valueType="num">
                                      <p:cBhvr>
                                        <p:cTn id="23" dur="1000" fill="hold"/>
                                        <p:tgtEl>
                                          <p:spTgt spid="1027">
                                            <p:txEl>
                                              <p:pRg st="3" end="3"/>
                                            </p:txEl>
                                          </p:spTgt>
                                        </p:tgtEl>
                                        <p:attrNameLst>
                                          <p:attrName>ppt_x</p:attrName>
                                        </p:attrNameLst>
                                      </p:cBhvr>
                                      <p:tavLst>
                                        <p:tav tm="0">
                                          <p:val>
                                            <p:strVal val="#ppt_x"/>
                                          </p:val>
                                        </p:tav>
                                        <p:tav tm="100000">
                                          <p:val>
                                            <p:strVal val="#ppt_x"/>
                                          </p:val>
                                        </p:tav>
                                      </p:tavLst>
                                    </p:anim>
                                    <p:anim calcmode="lin" valueType="num">
                                      <p:cBhvr>
                                        <p:cTn id="24" dur="1000" fill="hold"/>
                                        <p:tgtEl>
                                          <p:spTgt spid="1027">
                                            <p:txEl>
                                              <p:pRg st="3" end="3"/>
                                            </p:txEl>
                                          </p:spTgt>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1027">
                                            <p:txEl>
                                              <p:pRg st="4" end="4"/>
                                            </p:txEl>
                                          </p:spTgt>
                                        </p:tgtEl>
                                        <p:attrNameLst>
                                          <p:attrName>style.visibility</p:attrName>
                                        </p:attrNameLst>
                                      </p:cBhvr>
                                      <p:to>
                                        <p:strVal val="visible"/>
                                      </p:to>
                                    </p:set>
                                    <p:animEffect transition="in" filter="fade">
                                      <p:cBhvr>
                                        <p:cTn id="27" dur="1000"/>
                                        <p:tgtEl>
                                          <p:spTgt spid="1027">
                                            <p:txEl>
                                              <p:pRg st="4" end="4"/>
                                            </p:txEl>
                                          </p:spTgt>
                                        </p:tgtEl>
                                      </p:cBhvr>
                                    </p:animEffect>
                                    <p:anim calcmode="lin" valueType="num">
                                      <p:cBhvr>
                                        <p:cTn id="28" dur="1000" fill="hold"/>
                                        <p:tgtEl>
                                          <p:spTgt spid="1027">
                                            <p:txEl>
                                              <p:pRg st="4" end="4"/>
                                            </p:txEl>
                                          </p:spTgt>
                                        </p:tgtEl>
                                        <p:attrNameLst>
                                          <p:attrName>ppt_x</p:attrName>
                                        </p:attrNameLst>
                                      </p:cBhvr>
                                      <p:tavLst>
                                        <p:tav tm="0">
                                          <p:val>
                                            <p:strVal val="#ppt_x"/>
                                          </p:val>
                                        </p:tav>
                                        <p:tav tm="100000">
                                          <p:val>
                                            <p:strVal val="#ppt_x"/>
                                          </p:val>
                                        </p:tav>
                                      </p:tavLst>
                                    </p:anim>
                                    <p:anim calcmode="lin" valueType="num">
                                      <p:cBhvr>
                                        <p:cTn id="29" dur="1000" fill="hold"/>
                                        <p:tgtEl>
                                          <p:spTgt spid="1027">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7" grpId="0" build="p">
        <p:tmplLst>
          <p:tmpl lvl="1">
            <p:tnLst>
              <p:par>
                <p:cTn presetID="42" presetClass="entr" presetSubtype="0" fill="hold" nodeType="clickEffect">
                  <p:stCondLst>
                    <p:cond delay="0"/>
                  </p:stCondLst>
                  <p:childTnLst>
                    <p:set>
                      <p:cBhvr>
                        <p:cTn dur="1" fill="hold">
                          <p:stCondLst>
                            <p:cond delay="0"/>
                          </p:stCondLst>
                        </p:cTn>
                        <p:tgtEl>
                          <p:spTgt spid="1027"/>
                        </p:tgtEl>
                        <p:attrNameLst>
                          <p:attrName>style.visibility</p:attrName>
                        </p:attrNameLst>
                      </p:cBhvr>
                      <p:to>
                        <p:strVal val="visible"/>
                      </p:to>
                    </p:set>
                    <p:animEffect transition="in" filter="fade">
                      <p:cBhvr>
                        <p:cTn dur="1000"/>
                        <p:tgtEl>
                          <p:spTgt spid="1027"/>
                        </p:tgtEl>
                      </p:cBhvr>
                    </p:animEffect>
                    <p:anim calcmode="lin" valueType="num">
                      <p:cBhvr>
                        <p:cTn dur="1000" fill="hold"/>
                        <p:tgtEl>
                          <p:spTgt spid="1027"/>
                        </p:tgtEl>
                        <p:attrNameLst>
                          <p:attrName>ppt_x</p:attrName>
                        </p:attrNameLst>
                      </p:cBhvr>
                      <p:tavLst>
                        <p:tav tm="0">
                          <p:val>
                            <p:strVal val="#ppt_x"/>
                          </p:val>
                        </p:tav>
                        <p:tav tm="100000">
                          <p:val>
                            <p:strVal val="#ppt_x"/>
                          </p:val>
                        </p:tav>
                      </p:tavLst>
                    </p:anim>
                    <p:anim calcmode="lin" valueType="num">
                      <p:cBhvr>
                        <p:cTn dur="1000" fill="hold"/>
                        <p:tgtEl>
                          <p:spTgt spid="1027"/>
                        </p:tgtEl>
                        <p:attrNameLst>
                          <p:attrName>ppt_y</p:attrName>
                        </p:attrNameLst>
                      </p:cBhvr>
                      <p:tavLst>
                        <p:tav tm="0">
                          <p:val>
                            <p:strVal val="#ppt_y+.1"/>
                          </p:val>
                        </p:tav>
                        <p:tav tm="100000">
                          <p:val>
                            <p:strVal val="#ppt_y"/>
                          </p:val>
                        </p:tav>
                      </p:tavLst>
                    </p:anim>
                  </p:childTnLst>
                </p:cTn>
              </p:par>
            </p:tnLst>
          </p:tmpl>
          <p:tmpl lvl="2">
            <p:tnLst>
              <p:par>
                <p:cTn presetID="42" presetClass="entr" presetSubtype="0" fill="hold" nodeType="withEffect">
                  <p:stCondLst>
                    <p:cond delay="0"/>
                  </p:stCondLst>
                  <p:childTnLst>
                    <p:set>
                      <p:cBhvr>
                        <p:cTn dur="1" fill="hold">
                          <p:stCondLst>
                            <p:cond delay="0"/>
                          </p:stCondLst>
                        </p:cTn>
                        <p:tgtEl>
                          <p:spTgt spid="1027"/>
                        </p:tgtEl>
                        <p:attrNameLst>
                          <p:attrName>style.visibility</p:attrName>
                        </p:attrNameLst>
                      </p:cBhvr>
                      <p:to>
                        <p:strVal val="visible"/>
                      </p:to>
                    </p:set>
                    <p:animEffect transition="in" filter="fade">
                      <p:cBhvr>
                        <p:cTn dur="1000"/>
                        <p:tgtEl>
                          <p:spTgt spid="1027"/>
                        </p:tgtEl>
                      </p:cBhvr>
                    </p:animEffect>
                    <p:anim calcmode="lin" valueType="num">
                      <p:cBhvr>
                        <p:cTn dur="1000" fill="hold"/>
                        <p:tgtEl>
                          <p:spTgt spid="1027"/>
                        </p:tgtEl>
                        <p:attrNameLst>
                          <p:attrName>ppt_x</p:attrName>
                        </p:attrNameLst>
                      </p:cBhvr>
                      <p:tavLst>
                        <p:tav tm="0">
                          <p:val>
                            <p:strVal val="#ppt_x"/>
                          </p:val>
                        </p:tav>
                        <p:tav tm="100000">
                          <p:val>
                            <p:strVal val="#ppt_x"/>
                          </p:val>
                        </p:tav>
                      </p:tavLst>
                    </p:anim>
                    <p:anim calcmode="lin" valueType="num">
                      <p:cBhvr>
                        <p:cTn dur="1000" fill="hold"/>
                        <p:tgtEl>
                          <p:spTgt spid="1027"/>
                        </p:tgtEl>
                        <p:attrNameLst>
                          <p:attrName>ppt_y</p:attrName>
                        </p:attrNameLst>
                      </p:cBhvr>
                      <p:tavLst>
                        <p:tav tm="0">
                          <p:val>
                            <p:strVal val="#ppt_y+.1"/>
                          </p:val>
                        </p:tav>
                        <p:tav tm="100000">
                          <p:val>
                            <p:strVal val="#ppt_y"/>
                          </p:val>
                        </p:tav>
                      </p:tavLst>
                    </p:anim>
                  </p:childTnLst>
                </p:cTn>
              </p:par>
            </p:tnLst>
          </p:tmpl>
          <p:tmpl lvl="3">
            <p:tnLst>
              <p:par>
                <p:cTn presetID="42" presetClass="entr" presetSubtype="0" fill="hold" nodeType="withEffect">
                  <p:stCondLst>
                    <p:cond delay="0"/>
                  </p:stCondLst>
                  <p:childTnLst>
                    <p:set>
                      <p:cBhvr>
                        <p:cTn dur="1" fill="hold">
                          <p:stCondLst>
                            <p:cond delay="0"/>
                          </p:stCondLst>
                        </p:cTn>
                        <p:tgtEl>
                          <p:spTgt spid="1027"/>
                        </p:tgtEl>
                        <p:attrNameLst>
                          <p:attrName>style.visibility</p:attrName>
                        </p:attrNameLst>
                      </p:cBhvr>
                      <p:to>
                        <p:strVal val="visible"/>
                      </p:to>
                    </p:set>
                    <p:animEffect transition="in" filter="fade">
                      <p:cBhvr>
                        <p:cTn dur="1000"/>
                        <p:tgtEl>
                          <p:spTgt spid="1027"/>
                        </p:tgtEl>
                      </p:cBhvr>
                    </p:animEffect>
                    <p:anim calcmode="lin" valueType="num">
                      <p:cBhvr>
                        <p:cTn dur="1000" fill="hold"/>
                        <p:tgtEl>
                          <p:spTgt spid="1027"/>
                        </p:tgtEl>
                        <p:attrNameLst>
                          <p:attrName>ppt_x</p:attrName>
                        </p:attrNameLst>
                      </p:cBhvr>
                      <p:tavLst>
                        <p:tav tm="0">
                          <p:val>
                            <p:strVal val="#ppt_x"/>
                          </p:val>
                        </p:tav>
                        <p:tav tm="100000">
                          <p:val>
                            <p:strVal val="#ppt_x"/>
                          </p:val>
                        </p:tav>
                      </p:tavLst>
                    </p:anim>
                    <p:anim calcmode="lin" valueType="num">
                      <p:cBhvr>
                        <p:cTn dur="1000" fill="hold"/>
                        <p:tgtEl>
                          <p:spTgt spid="1027"/>
                        </p:tgtEl>
                        <p:attrNameLst>
                          <p:attrName>ppt_y</p:attrName>
                        </p:attrNameLst>
                      </p:cBhvr>
                      <p:tavLst>
                        <p:tav tm="0">
                          <p:val>
                            <p:strVal val="#ppt_y+.1"/>
                          </p:val>
                        </p:tav>
                        <p:tav tm="100000">
                          <p:val>
                            <p:strVal val="#ppt_y"/>
                          </p:val>
                        </p:tav>
                      </p:tavLst>
                    </p:anim>
                  </p:childTnLst>
                </p:cTn>
              </p:par>
            </p:tnLst>
          </p:tmpl>
          <p:tmpl lvl="4">
            <p:tnLst>
              <p:par>
                <p:cTn presetID="42" presetClass="entr" presetSubtype="0" fill="hold" nodeType="withEffect">
                  <p:stCondLst>
                    <p:cond delay="0"/>
                  </p:stCondLst>
                  <p:childTnLst>
                    <p:set>
                      <p:cBhvr>
                        <p:cTn dur="1" fill="hold">
                          <p:stCondLst>
                            <p:cond delay="0"/>
                          </p:stCondLst>
                        </p:cTn>
                        <p:tgtEl>
                          <p:spTgt spid="1027"/>
                        </p:tgtEl>
                        <p:attrNameLst>
                          <p:attrName>style.visibility</p:attrName>
                        </p:attrNameLst>
                      </p:cBhvr>
                      <p:to>
                        <p:strVal val="visible"/>
                      </p:to>
                    </p:set>
                    <p:animEffect transition="in" filter="fade">
                      <p:cBhvr>
                        <p:cTn dur="1000"/>
                        <p:tgtEl>
                          <p:spTgt spid="1027"/>
                        </p:tgtEl>
                      </p:cBhvr>
                    </p:animEffect>
                    <p:anim calcmode="lin" valueType="num">
                      <p:cBhvr>
                        <p:cTn dur="1000" fill="hold"/>
                        <p:tgtEl>
                          <p:spTgt spid="1027"/>
                        </p:tgtEl>
                        <p:attrNameLst>
                          <p:attrName>ppt_x</p:attrName>
                        </p:attrNameLst>
                      </p:cBhvr>
                      <p:tavLst>
                        <p:tav tm="0">
                          <p:val>
                            <p:strVal val="#ppt_x"/>
                          </p:val>
                        </p:tav>
                        <p:tav tm="100000">
                          <p:val>
                            <p:strVal val="#ppt_x"/>
                          </p:val>
                        </p:tav>
                      </p:tavLst>
                    </p:anim>
                    <p:anim calcmode="lin" valueType="num">
                      <p:cBhvr>
                        <p:cTn dur="1000" fill="hold"/>
                        <p:tgtEl>
                          <p:spTgt spid="1027"/>
                        </p:tgtEl>
                        <p:attrNameLst>
                          <p:attrName>ppt_y</p:attrName>
                        </p:attrNameLst>
                      </p:cBhvr>
                      <p:tavLst>
                        <p:tav tm="0">
                          <p:val>
                            <p:strVal val="#ppt_y+.1"/>
                          </p:val>
                        </p:tav>
                        <p:tav tm="100000">
                          <p:val>
                            <p:strVal val="#ppt_y"/>
                          </p:val>
                        </p:tav>
                      </p:tavLst>
                    </p:anim>
                  </p:childTnLst>
                </p:cTn>
              </p:par>
            </p:tnLst>
          </p:tmpl>
          <p:tmpl lvl="5">
            <p:tnLst>
              <p:par>
                <p:cTn presetID="42" presetClass="entr" presetSubtype="0" fill="hold" nodeType="withEffect">
                  <p:stCondLst>
                    <p:cond delay="0"/>
                  </p:stCondLst>
                  <p:childTnLst>
                    <p:set>
                      <p:cBhvr>
                        <p:cTn dur="1" fill="hold">
                          <p:stCondLst>
                            <p:cond delay="0"/>
                          </p:stCondLst>
                        </p:cTn>
                        <p:tgtEl>
                          <p:spTgt spid="1027"/>
                        </p:tgtEl>
                        <p:attrNameLst>
                          <p:attrName>style.visibility</p:attrName>
                        </p:attrNameLst>
                      </p:cBhvr>
                      <p:to>
                        <p:strVal val="visible"/>
                      </p:to>
                    </p:set>
                    <p:animEffect transition="in" filter="fade">
                      <p:cBhvr>
                        <p:cTn dur="1000"/>
                        <p:tgtEl>
                          <p:spTgt spid="1027"/>
                        </p:tgtEl>
                      </p:cBhvr>
                    </p:animEffect>
                    <p:anim calcmode="lin" valueType="num">
                      <p:cBhvr>
                        <p:cTn dur="1000" fill="hold"/>
                        <p:tgtEl>
                          <p:spTgt spid="1027"/>
                        </p:tgtEl>
                        <p:attrNameLst>
                          <p:attrName>ppt_x</p:attrName>
                        </p:attrNameLst>
                      </p:cBhvr>
                      <p:tavLst>
                        <p:tav tm="0">
                          <p:val>
                            <p:strVal val="#ppt_x"/>
                          </p:val>
                        </p:tav>
                        <p:tav tm="100000">
                          <p:val>
                            <p:strVal val="#ppt_x"/>
                          </p:val>
                        </p:tav>
                      </p:tavLst>
                    </p:anim>
                    <p:anim calcmode="lin" valueType="num">
                      <p:cBhvr>
                        <p:cTn dur="1000" fill="hold"/>
                        <p:tgtEl>
                          <p:spTgt spid="1027"/>
                        </p:tgtEl>
                        <p:attrNameLst>
                          <p:attrName>ppt_y</p:attrName>
                        </p:attrNameLst>
                      </p:cBhvr>
                      <p:tavLst>
                        <p:tav tm="0">
                          <p:val>
                            <p:strVal val="#ppt_y+.1"/>
                          </p:val>
                        </p:tav>
                        <p:tav tm="100000">
                          <p:val>
                            <p:strVal val="#ppt_y"/>
                          </p:val>
                        </p:tav>
                      </p:tavLst>
                    </p:anim>
                  </p:childTnLst>
                </p:cTn>
              </p:par>
            </p:tnLst>
          </p:tmpl>
        </p:tmplLst>
      </p:bldP>
    </p:bldLst>
  </p:timing>
  <p:txStyles>
    <p:titleStyle>
      <a:lvl1pPr algn="ctr" rtl="0" eaLnBrk="1" fontAlgn="base" hangingPunct="1">
        <a:spcBef>
          <a:spcPct val="0"/>
        </a:spcBef>
        <a:spcAft>
          <a:spcPct val="0"/>
        </a:spcAft>
        <a:defRPr sz="4400" kern="1200">
          <a:solidFill>
            <a:schemeClr val="tx1"/>
          </a:solidFill>
          <a:latin typeface="+mj-lt"/>
          <a:ea typeface="MS PGothic" panose="020B0600070205080204" pitchFamily="34" charset="-128"/>
          <a:cs typeface="ＭＳ Ｐゴシック" pitchFamily="-111" charset="-128"/>
        </a:defRPr>
      </a:lvl1pPr>
      <a:lvl2pPr algn="ctr" rtl="0" eaLnBrk="1" fontAlgn="base" hangingPunct="1">
        <a:spcBef>
          <a:spcPct val="0"/>
        </a:spcBef>
        <a:spcAft>
          <a:spcPct val="0"/>
        </a:spcAft>
        <a:defRPr sz="4400">
          <a:solidFill>
            <a:schemeClr val="tx1"/>
          </a:solidFill>
          <a:latin typeface="Cambria" pitchFamily="18" charset="0"/>
          <a:ea typeface="MS PGothic" panose="020B0600070205080204" pitchFamily="34" charset="-128"/>
          <a:cs typeface="ＭＳ Ｐゴシック" pitchFamily="-111" charset="-128"/>
        </a:defRPr>
      </a:lvl2pPr>
      <a:lvl3pPr algn="ctr" rtl="0" eaLnBrk="1" fontAlgn="base" hangingPunct="1">
        <a:spcBef>
          <a:spcPct val="0"/>
        </a:spcBef>
        <a:spcAft>
          <a:spcPct val="0"/>
        </a:spcAft>
        <a:defRPr sz="4400">
          <a:solidFill>
            <a:schemeClr val="tx1"/>
          </a:solidFill>
          <a:latin typeface="Cambria" pitchFamily="18" charset="0"/>
          <a:ea typeface="MS PGothic" panose="020B0600070205080204" pitchFamily="34" charset="-128"/>
          <a:cs typeface="ＭＳ Ｐゴシック" pitchFamily="-111" charset="-128"/>
        </a:defRPr>
      </a:lvl3pPr>
      <a:lvl4pPr algn="ctr" rtl="0" eaLnBrk="1" fontAlgn="base" hangingPunct="1">
        <a:spcBef>
          <a:spcPct val="0"/>
        </a:spcBef>
        <a:spcAft>
          <a:spcPct val="0"/>
        </a:spcAft>
        <a:defRPr sz="4400">
          <a:solidFill>
            <a:schemeClr val="tx1"/>
          </a:solidFill>
          <a:latin typeface="Cambria" pitchFamily="18" charset="0"/>
          <a:ea typeface="MS PGothic" panose="020B0600070205080204" pitchFamily="34" charset="-128"/>
          <a:cs typeface="ＭＳ Ｐゴシック" pitchFamily="-111" charset="-128"/>
        </a:defRPr>
      </a:lvl4pPr>
      <a:lvl5pPr algn="ctr" rtl="0" eaLnBrk="1" fontAlgn="base" hangingPunct="1">
        <a:spcBef>
          <a:spcPct val="0"/>
        </a:spcBef>
        <a:spcAft>
          <a:spcPct val="0"/>
        </a:spcAft>
        <a:defRPr sz="4400">
          <a:solidFill>
            <a:schemeClr val="tx1"/>
          </a:solidFill>
          <a:latin typeface="Cambria" pitchFamily="18" charset="0"/>
          <a:ea typeface="MS PGothic" panose="020B0600070205080204" pitchFamily="34" charset="-128"/>
          <a:cs typeface="ＭＳ Ｐゴシック" pitchFamily="-111" charset="-128"/>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p:titleStyle>
    <p:bodyStyle>
      <a:lvl1pPr marL="342900" indent="-342900" algn="l" rtl="0" eaLnBrk="1" fontAlgn="base" hangingPunct="1">
        <a:spcBef>
          <a:spcPct val="20000"/>
        </a:spcBef>
        <a:spcAft>
          <a:spcPct val="0"/>
        </a:spcAft>
        <a:buFont typeface="Arial" panose="020B0604020202020204" pitchFamily="34" charset="0"/>
        <a:buChar char="•"/>
        <a:defRPr sz="3200" kern="1200">
          <a:solidFill>
            <a:schemeClr val="tx1"/>
          </a:solidFill>
          <a:latin typeface="+mn-lt"/>
          <a:ea typeface="MS PGothic" panose="020B0600070205080204" pitchFamily="34" charset="-128"/>
          <a:cs typeface="ＭＳ Ｐゴシック" pitchFamily="-111" charset="-128"/>
        </a:defRPr>
      </a:lvl1pPr>
      <a:lvl2pPr marL="742950" indent="-285750" algn="l" rtl="0" eaLnBrk="1" fontAlgn="base" hangingPunct="1">
        <a:spcBef>
          <a:spcPct val="20000"/>
        </a:spcBef>
        <a:spcAft>
          <a:spcPct val="0"/>
        </a:spcAft>
        <a:buFont typeface="Arial" panose="020B0604020202020204" pitchFamily="34" charset="0"/>
        <a:buChar char="–"/>
        <a:defRPr sz="2800" kern="1200">
          <a:solidFill>
            <a:schemeClr val="tx1"/>
          </a:solidFill>
          <a:latin typeface="+mn-lt"/>
          <a:ea typeface="MS PGothic" panose="020B0600070205080204" pitchFamily="34" charset="-128"/>
          <a:cs typeface="+mn-cs"/>
        </a:defRPr>
      </a:lvl2pPr>
      <a:lvl3pPr marL="1143000" indent="-228600" algn="l" rtl="0" eaLnBrk="1" fontAlgn="base" hangingPunct="1">
        <a:spcBef>
          <a:spcPct val="20000"/>
        </a:spcBef>
        <a:spcAft>
          <a:spcPct val="0"/>
        </a:spcAft>
        <a:buFont typeface="Arial" panose="020B0604020202020204" pitchFamily="34" charset="0"/>
        <a:buChar char="•"/>
        <a:defRPr sz="2400" kern="1200">
          <a:solidFill>
            <a:schemeClr val="tx1"/>
          </a:solidFill>
          <a:latin typeface="+mn-lt"/>
          <a:ea typeface="MS PGothic" panose="020B0600070205080204" pitchFamily="34" charset="-128"/>
          <a:cs typeface="+mn-cs"/>
        </a:defRPr>
      </a:lvl3pPr>
      <a:lvl4pPr marL="1600200" indent="-228600" algn="l" rtl="0" eaLnBrk="1" fontAlgn="base" hangingPunct="1">
        <a:spcBef>
          <a:spcPct val="20000"/>
        </a:spcBef>
        <a:spcAft>
          <a:spcPct val="0"/>
        </a:spcAft>
        <a:buFont typeface="Arial" panose="020B0604020202020204" pitchFamily="34" charset="0"/>
        <a:buChar char="–"/>
        <a:defRPr sz="2000" kern="1200">
          <a:solidFill>
            <a:schemeClr val="tx1"/>
          </a:solidFill>
          <a:latin typeface="+mn-lt"/>
          <a:ea typeface="MS PGothic" panose="020B0600070205080204" pitchFamily="34" charset="-128"/>
          <a:cs typeface="+mn-cs"/>
        </a:defRPr>
      </a:lvl4pPr>
      <a:lvl5pPr marL="2057400" indent="-228600" algn="l" rtl="0" eaLnBrk="1" fontAlgn="base" hangingPunct="1">
        <a:spcBef>
          <a:spcPct val="20000"/>
        </a:spcBef>
        <a:spcAft>
          <a:spcPct val="0"/>
        </a:spcAft>
        <a:buFont typeface="Arial" panose="020B0604020202020204" pitchFamily="34" charset="0"/>
        <a:buChar char="»"/>
        <a:defRPr sz="2000" kern="1200">
          <a:solidFill>
            <a:schemeClr val="tx1"/>
          </a:solidFill>
          <a:latin typeface="+mn-lt"/>
          <a:ea typeface="MS PGothic" panose="020B0600070205080204" pitchFamily="34" charset="-128"/>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3.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3.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3.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3.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ctrTitle"/>
          </p:nvPr>
        </p:nvSpPr>
        <p:spPr>
          <a:xfrm>
            <a:off x="3286116" y="1066800"/>
            <a:ext cx="3086084" cy="1858144"/>
          </a:xfrm>
        </p:spPr>
        <p:txBody>
          <a:bodyPr/>
          <a:lstStyle/>
          <a:p>
            <a:pPr algn="r" eaLnBrk="1" hangingPunct="1"/>
            <a:r>
              <a:rPr lang="en-US" b="1" i="1" dirty="0"/>
              <a:t>Subsidiary ICT for Uganda</a:t>
            </a:r>
          </a:p>
        </p:txBody>
      </p:sp>
      <p:sp>
        <p:nvSpPr>
          <p:cNvPr id="3075" name="Subtitle 2"/>
          <p:cNvSpPr>
            <a:spLocks noGrp="1"/>
          </p:cNvSpPr>
          <p:nvPr>
            <p:ph type="subTitle" idx="1"/>
          </p:nvPr>
        </p:nvSpPr>
        <p:spPr>
          <a:xfrm>
            <a:off x="1043608" y="3643314"/>
            <a:ext cx="7342584" cy="2909886"/>
          </a:xfrm>
        </p:spPr>
        <p:txBody>
          <a:bodyPr/>
          <a:lstStyle/>
          <a:p>
            <a:r>
              <a:rPr lang="en-GB" sz="3200" b="1" dirty="0"/>
              <a:t>Curriculum Topic 6 out of 15: </a:t>
            </a:r>
            <a:br>
              <a:rPr lang="en-GB" sz="3200" b="1" dirty="0"/>
            </a:br>
            <a:r>
              <a:rPr lang="en-GB" sz="3600" b="1" dirty="0">
                <a:solidFill>
                  <a:srgbClr val="C00000"/>
                </a:solidFill>
              </a:rPr>
              <a:t> COMPUTER SOFTWARE</a:t>
            </a:r>
            <a:endParaRPr lang="en-GB" sz="4400" b="1" dirty="0">
              <a:solidFill>
                <a:srgbClr val="C00000"/>
              </a:solidFill>
            </a:endParaRPr>
          </a:p>
          <a:p>
            <a:r>
              <a:rPr lang="en-GB" sz="2000" b="1" i="1" dirty="0"/>
              <a:t>Recommended Coverage Duration: 8 periods (1 </a:t>
            </a:r>
            <a:r>
              <a:rPr lang="en-GB" sz="2000" b="1" i="1" baseline="30000" dirty="0"/>
              <a:t>1</a:t>
            </a:r>
            <a:r>
              <a:rPr lang="en-GB" sz="2000" b="1" i="1" dirty="0"/>
              <a:t>/</a:t>
            </a:r>
            <a:r>
              <a:rPr lang="en-GB" sz="2000" b="1" i="1" baseline="-25000" dirty="0"/>
              <a:t>3</a:t>
            </a:r>
            <a:r>
              <a:rPr lang="en-GB" sz="2000" b="1" i="1" dirty="0"/>
              <a:t> weeks)</a:t>
            </a:r>
          </a:p>
          <a:p>
            <a:r>
              <a:rPr lang="en-GB" sz="1600" b="1" i="1" dirty="0"/>
              <a:t>Senior Five Term II</a:t>
            </a:r>
            <a:br>
              <a:rPr lang="en-GB" sz="1600" b="1" i="1" dirty="0"/>
            </a:br>
            <a:endParaRPr lang="en-GB" sz="1800" b="1" i="1" dirty="0"/>
          </a:p>
        </p:txBody>
      </p:sp>
    </p:spTree>
    <p:extLst>
      <p:ext uri="{BB962C8B-B14F-4D97-AF65-F5344CB8AC3E}">
        <p14:creationId xmlns:p14="http://schemas.microsoft.com/office/powerpoint/2010/main" val="8337313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r>
              <a:rPr lang="en-US" sz="4000" dirty="0"/>
              <a:t>Device Drivers</a:t>
            </a:r>
            <a:endParaRPr lang="en-US" sz="4000" b="1" i="1" dirty="0"/>
          </a:p>
        </p:txBody>
      </p:sp>
      <p:sp>
        <p:nvSpPr>
          <p:cNvPr id="3075" name="Subtitle 2"/>
          <p:cNvSpPr>
            <a:spLocks noGrp="1"/>
          </p:cNvSpPr>
          <p:nvPr>
            <p:ph sz="half" idx="1"/>
          </p:nvPr>
        </p:nvSpPr>
        <p:spPr>
          <a:xfrm>
            <a:off x="0" y="1036637"/>
            <a:ext cx="9144000" cy="5516563"/>
          </a:xfrm>
        </p:spPr>
        <p:txBody>
          <a:bodyPr/>
          <a:lstStyle/>
          <a:p>
            <a:pPr>
              <a:spcBef>
                <a:spcPct val="0"/>
              </a:spcBef>
            </a:pPr>
            <a:endParaRPr lang="en-GB" sz="3600" dirty="0"/>
          </a:p>
        </p:txBody>
      </p:sp>
      <p:pic>
        <p:nvPicPr>
          <p:cNvPr id="4" name="Picture 5" descr="C:\Data\Course\_uc12\PowerPoint_Presentations\Figures\Figures_Ch05\Fig05-01.bmp"/>
          <p:cNvPicPr>
            <a:picLocks noChangeAspect="1" noChangeArrowheads="1"/>
          </p:cNvPicPr>
          <p:nvPr/>
        </p:nvPicPr>
        <p:blipFill>
          <a:blip r:embed="rId2"/>
          <a:srcRect t="35188"/>
          <a:stretch>
            <a:fillRect/>
          </a:stretch>
        </p:blipFill>
        <p:spPr bwMode="auto">
          <a:xfrm>
            <a:off x="0" y="-24"/>
            <a:ext cx="9144000" cy="6553200"/>
          </a:xfrm>
          <a:prstGeom prst="rect">
            <a:avLst/>
          </a:prstGeom>
          <a:noFill/>
          <a:ln w="9525">
            <a:solidFill>
              <a:schemeClr val="tx1"/>
            </a:solidFill>
            <a:miter lim="800000"/>
            <a:headEnd/>
            <a:tailEnd/>
          </a:ln>
        </p:spPr>
      </p:pic>
    </p:spTree>
    <p:extLst>
      <p:ext uri="{BB962C8B-B14F-4D97-AF65-F5344CB8AC3E}">
        <p14:creationId xmlns:p14="http://schemas.microsoft.com/office/powerpoint/2010/main" val="2097540194"/>
      </p:ext>
    </p:extLst>
  </p:cSld>
  <p:clrMapOvr>
    <a:masterClrMapping/>
  </p:clrMapOvr>
  <p:transition spd="slow"/>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Title 1"/>
          <p:cNvSpPr>
            <a:spLocks noGrp="1"/>
          </p:cNvSpPr>
          <p:nvPr>
            <p:ph type="title"/>
          </p:nvPr>
        </p:nvSpPr>
        <p:spPr/>
        <p:txBody>
          <a:bodyPr/>
          <a:lstStyle/>
          <a:p>
            <a:r>
              <a:rPr lang="en-US"/>
              <a:t>R) Gaming Software </a:t>
            </a:r>
            <a:endParaRPr lang="en-GB"/>
          </a:p>
        </p:txBody>
      </p:sp>
      <p:sp>
        <p:nvSpPr>
          <p:cNvPr id="46083" name="Content Placeholder 2"/>
          <p:cNvSpPr>
            <a:spLocks noGrp="1"/>
          </p:cNvSpPr>
          <p:nvPr>
            <p:ph idx="1"/>
          </p:nvPr>
        </p:nvSpPr>
        <p:spPr>
          <a:xfrm>
            <a:off x="30163" y="1393825"/>
            <a:ext cx="9083675" cy="4983163"/>
          </a:xfrm>
        </p:spPr>
        <p:txBody>
          <a:bodyPr/>
          <a:lstStyle/>
          <a:p>
            <a:pPr>
              <a:spcBef>
                <a:spcPct val="0"/>
              </a:spcBef>
            </a:pPr>
            <a:r>
              <a:rPr lang="en-US"/>
              <a:t>These are programs developed as electronic game that involve human interaction with a user interface to generate visual feedback on a computer.</a:t>
            </a:r>
          </a:p>
          <a:p>
            <a:pPr>
              <a:spcBef>
                <a:spcPct val="0"/>
              </a:spcBef>
            </a:pPr>
            <a:r>
              <a:rPr lang="en-US"/>
              <a:t>Common computer games include solitaire, chess titans, Racing, </a:t>
            </a:r>
            <a:r>
              <a:rPr lang="en-GB"/>
              <a:t>StarCraft, Need for Speed, e.t.c.</a:t>
            </a:r>
          </a:p>
        </p:txBody>
      </p:sp>
    </p:spTree>
  </p:cSld>
  <p:clrMapOvr>
    <a:masterClrMapping/>
  </p:clrMapOvr>
  <p:transition spd="slow"/>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Title 1"/>
          <p:cNvSpPr>
            <a:spLocks noGrp="1"/>
          </p:cNvSpPr>
          <p:nvPr>
            <p:ph type="title"/>
          </p:nvPr>
        </p:nvSpPr>
        <p:spPr/>
        <p:txBody>
          <a:bodyPr/>
          <a:lstStyle/>
          <a:p>
            <a:r>
              <a:rPr lang="en-US"/>
              <a:t>S) Email Software /</a:t>
            </a:r>
            <a:r>
              <a:rPr lang="en-GB"/>
              <a:t> Email client</a:t>
            </a:r>
          </a:p>
        </p:txBody>
      </p:sp>
      <p:sp>
        <p:nvSpPr>
          <p:cNvPr id="47107" name="Content Placeholder 2"/>
          <p:cNvSpPr>
            <a:spLocks noGrp="1"/>
          </p:cNvSpPr>
          <p:nvPr>
            <p:ph idx="1"/>
          </p:nvPr>
        </p:nvSpPr>
        <p:spPr>
          <a:xfrm>
            <a:off x="30163" y="1393825"/>
            <a:ext cx="9083675" cy="4983163"/>
          </a:xfrm>
        </p:spPr>
        <p:txBody>
          <a:bodyPr/>
          <a:lstStyle/>
          <a:p>
            <a:pPr>
              <a:spcBef>
                <a:spcPct val="0"/>
              </a:spcBef>
            </a:pPr>
            <a:r>
              <a:rPr lang="en-US" sz="2800"/>
              <a:t>Email software (Commonly known as </a:t>
            </a:r>
            <a:r>
              <a:rPr lang="en-GB" sz="2800"/>
              <a:t>email client) </a:t>
            </a:r>
            <a:r>
              <a:rPr lang="en-US" sz="2800"/>
              <a:t>is a computer program used to access and manage a user's email account.</a:t>
            </a:r>
          </a:p>
          <a:p>
            <a:pPr>
              <a:spcBef>
                <a:spcPct val="0"/>
              </a:spcBef>
            </a:pPr>
            <a:r>
              <a:rPr lang="en-US" sz="2800"/>
              <a:t>Web applications that provide message management, composition, and reception functions are sometimes also commonly referred to as webmail.</a:t>
            </a:r>
          </a:p>
          <a:p>
            <a:pPr>
              <a:spcBef>
                <a:spcPct val="0"/>
              </a:spcBef>
            </a:pPr>
            <a:r>
              <a:rPr lang="en-GB" sz="2800"/>
              <a:t>Popular locally installed email clients include Microsoft Outlook, Pegasus Mail, Mozilla's Thunderbird, KMail, Evolution and Apple Mail.</a:t>
            </a:r>
          </a:p>
          <a:p>
            <a:pPr>
              <a:spcBef>
                <a:spcPct val="0"/>
              </a:spcBef>
            </a:pPr>
            <a:r>
              <a:rPr lang="en-GB" sz="2800"/>
              <a:t>Popular web-based email clients include: GMail, Yahoo! Mail, mail.com, Lycos mail, and Hotmail.</a:t>
            </a:r>
          </a:p>
        </p:txBody>
      </p:sp>
    </p:spTree>
  </p:cSld>
  <p:clrMapOvr>
    <a:masterClrMapping/>
  </p:clrMapOvr>
  <p:transition spd="slow"/>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Title 1"/>
          <p:cNvSpPr>
            <a:spLocks noGrp="1"/>
          </p:cNvSpPr>
          <p:nvPr>
            <p:ph type="title"/>
          </p:nvPr>
        </p:nvSpPr>
        <p:spPr/>
        <p:txBody>
          <a:bodyPr/>
          <a:lstStyle/>
          <a:p>
            <a:r>
              <a:rPr lang="en-US"/>
              <a:t>Software Suites</a:t>
            </a:r>
            <a:endParaRPr lang="en-GB"/>
          </a:p>
        </p:txBody>
      </p:sp>
      <p:sp>
        <p:nvSpPr>
          <p:cNvPr id="49155" name="Content Placeholder 2"/>
          <p:cNvSpPr>
            <a:spLocks noGrp="1"/>
          </p:cNvSpPr>
          <p:nvPr>
            <p:ph idx="1"/>
          </p:nvPr>
        </p:nvSpPr>
        <p:spPr>
          <a:xfrm>
            <a:off x="30163" y="990600"/>
            <a:ext cx="9083675" cy="5606752"/>
          </a:xfrm>
        </p:spPr>
        <p:txBody>
          <a:bodyPr/>
          <a:lstStyle/>
          <a:p>
            <a:r>
              <a:rPr lang="en-GB" sz="2700" dirty="0"/>
              <a:t>A software suite is a collection of individual application soft-ware programs sold as a single package. When you install the suite, you install the entire collection of applications at once instead of installing each application individually. </a:t>
            </a:r>
          </a:p>
          <a:p>
            <a:r>
              <a:rPr lang="en-GB" sz="2800" dirty="0"/>
              <a:t>Types of software suites include the following:</a:t>
            </a:r>
          </a:p>
          <a:p>
            <a:pPr lvl="1"/>
            <a:r>
              <a:rPr lang="en-GB" sz="2400" b="1" dirty="0"/>
              <a:t>Internet suite.</a:t>
            </a:r>
            <a:r>
              <a:rPr lang="en-GB" sz="2400" dirty="0"/>
              <a:t> Internet suites usually include a web browser, e-mail client, download manager, HTML editor, and an IRC client. Examples include Mozilla Application Suite and </a:t>
            </a:r>
            <a:r>
              <a:rPr lang="en-GB" sz="2400" dirty="0" err="1"/>
              <a:t>SeaMonkey</a:t>
            </a:r>
            <a:r>
              <a:rPr lang="en-GB" sz="2400" dirty="0"/>
              <a:t> internet suite</a:t>
            </a:r>
          </a:p>
          <a:p>
            <a:pPr lvl="1"/>
            <a:r>
              <a:rPr lang="en-GB" sz="2400" b="1" dirty="0"/>
              <a:t>Graphics suite.</a:t>
            </a:r>
            <a:r>
              <a:rPr lang="en-GB" sz="2400" dirty="0"/>
              <a:t> </a:t>
            </a:r>
            <a:r>
              <a:rPr lang="en-GB" sz="2400" b="1" dirty="0"/>
              <a:t>.</a:t>
            </a:r>
            <a:r>
              <a:rPr lang="en-GB" sz="2400" dirty="0"/>
              <a:t> A collections of programs for graphics work that are distributed together. Most graphics application suites include at least a bitmap graphics editor and a vector graphics editor.  Examples include Adobe graphics suite and </a:t>
            </a:r>
            <a:r>
              <a:rPr lang="en-GB" sz="2400" dirty="0" err="1"/>
              <a:t>CorelDRAW</a:t>
            </a:r>
            <a:r>
              <a:rPr lang="en-GB" sz="2400" dirty="0"/>
              <a:t> Graphics Suite.</a:t>
            </a:r>
          </a:p>
        </p:txBody>
      </p:sp>
    </p:spTree>
  </p:cSld>
  <p:clrMapOvr>
    <a:masterClrMapping/>
  </p:clrMapOvr>
  <p:transition spd="slow"/>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Title 1"/>
          <p:cNvSpPr>
            <a:spLocks noGrp="1"/>
          </p:cNvSpPr>
          <p:nvPr>
            <p:ph type="title"/>
          </p:nvPr>
        </p:nvSpPr>
        <p:spPr/>
        <p:txBody>
          <a:bodyPr/>
          <a:lstStyle/>
          <a:p>
            <a:r>
              <a:rPr lang="en-US"/>
              <a:t>Software Suites</a:t>
            </a:r>
            <a:endParaRPr lang="en-GB"/>
          </a:p>
        </p:txBody>
      </p:sp>
      <p:sp>
        <p:nvSpPr>
          <p:cNvPr id="49155" name="Content Placeholder 2"/>
          <p:cNvSpPr>
            <a:spLocks noGrp="1"/>
          </p:cNvSpPr>
          <p:nvPr>
            <p:ph idx="1"/>
          </p:nvPr>
        </p:nvSpPr>
        <p:spPr>
          <a:xfrm>
            <a:off x="30163" y="990600"/>
            <a:ext cx="9083675" cy="5606752"/>
          </a:xfrm>
        </p:spPr>
        <p:txBody>
          <a:bodyPr/>
          <a:lstStyle/>
          <a:p>
            <a:pPr lvl="0"/>
            <a:r>
              <a:rPr lang="en-GB" sz="2800" b="1" dirty="0"/>
              <a:t>Office suite. </a:t>
            </a:r>
            <a:r>
              <a:rPr lang="en-GB" sz="2800" dirty="0"/>
              <a:t>An office suite is a collection of bundled productivity software intended to be used by knowledge workers. The earliest office suite for personal computers was Starburst in the early 1980s, comprising the word processor WordStar, together with companion apps </a:t>
            </a:r>
            <a:r>
              <a:rPr lang="en-GB" sz="2800" dirty="0" err="1"/>
              <a:t>CalcStar</a:t>
            </a:r>
            <a:r>
              <a:rPr lang="en-GB" sz="2800" dirty="0"/>
              <a:t> (spreadsheet) and </a:t>
            </a:r>
            <a:r>
              <a:rPr lang="en-GB" sz="2800" dirty="0" err="1"/>
              <a:t>DataStar</a:t>
            </a:r>
            <a:r>
              <a:rPr lang="en-GB" sz="2800" dirty="0"/>
              <a:t> (database). Currently, Microsoft Office Software suite is the most popular suite used </a:t>
            </a:r>
            <a:r>
              <a:rPr lang="en-GB" sz="2800" dirty="0" err="1"/>
              <a:t>wordwide</a:t>
            </a:r>
            <a:r>
              <a:rPr lang="en-GB" sz="2800" dirty="0"/>
              <a:t>.</a:t>
            </a:r>
          </a:p>
          <a:p>
            <a:r>
              <a:rPr lang="en-GB" sz="2800" dirty="0"/>
              <a:t>At a minimum, office suites typically include the following software applications: word processing, spreadsheet, database, and presentation graphics. The following table shows details of the popular Office Suites</a:t>
            </a:r>
          </a:p>
        </p:txBody>
      </p:sp>
    </p:spTree>
    <p:extLst>
      <p:ext uri="{BB962C8B-B14F-4D97-AF65-F5344CB8AC3E}">
        <p14:creationId xmlns:p14="http://schemas.microsoft.com/office/powerpoint/2010/main" val="1998880843"/>
      </p:ext>
    </p:extLst>
  </p:cSld>
  <p:clrMapOvr>
    <a:masterClrMapping/>
  </p:clrMapOvr>
  <p:transition spd="slow"/>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Title 1"/>
          <p:cNvSpPr>
            <a:spLocks noGrp="1"/>
          </p:cNvSpPr>
          <p:nvPr>
            <p:ph type="title"/>
          </p:nvPr>
        </p:nvSpPr>
        <p:spPr>
          <a:xfrm>
            <a:off x="1428728" y="0"/>
            <a:ext cx="7715272" cy="381000"/>
          </a:xfrm>
        </p:spPr>
        <p:txBody>
          <a:bodyPr/>
          <a:lstStyle/>
          <a:p>
            <a:r>
              <a:rPr lang="en-US" sz="3600" dirty="0"/>
              <a:t>Popular office software suites</a:t>
            </a:r>
            <a:endParaRPr lang="en-GB" sz="3600" dirty="0"/>
          </a:p>
        </p:txBody>
      </p:sp>
      <p:graphicFrame>
        <p:nvGraphicFramePr>
          <p:cNvPr id="5" name="Content Placeholder 4"/>
          <p:cNvGraphicFramePr>
            <a:graphicFrameLocks noGrp="1"/>
          </p:cNvGraphicFramePr>
          <p:nvPr>
            <p:ph idx="1"/>
          </p:nvPr>
        </p:nvGraphicFramePr>
        <p:xfrm>
          <a:off x="0" y="533400"/>
          <a:ext cx="9144002" cy="5826125"/>
        </p:xfrm>
        <a:graphic>
          <a:graphicData uri="http://schemas.openxmlformats.org/drawingml/2006/table">
            <a:tbl>
              <a:tblPr firstRow="1" firstCol="1" bandRow="1">
                <a:tableStyleId>{85BE263C-DBD7-4A20-BB59-AAB30ACAA65A}</a:tableStyleId>
              </a:tblPr>
              <a:tblGrid>
                <a:gridCol w="1752603">
                  <a:extLst>
                    <a:ext uri="{9D8B030D-6E8A-4147-A177-3AD203B41FA5}">
                      <a16:colId xmlns:a16="http://schemas.microsoft.com/office/drawing/2014/main" val="20000"/>
                    </a:ext>
                  </a:extLst>
                </a:gridCol>
                <a:gridCol w="1676401">
                  <a:extLst>
                    <a:ext uri="{9D8B030D-6E8A-4147-A177-3AD203B41FA5}">
                      <a16:colId xmlns:a16="http://schemas.microsoft.com/office/drawing/2014/main" val="20001"/>
                    </a:ext>
                  </a:extLst>
                </a:gridCol>
                <a:gridCol w="1828800">
                  <a:extLst>
                    <a:ext uri="{9D8B030D-6E8A-4147-A177-3AD203B41FA5}">
                      <a16:colId xmlns:a16="http://schemas.microsoft.com/office/drawing/2014/main" val="20002"/>
                    </a:ext>
                  </a:extLst>
                </a:gridCol>
                <a:gridCol w="1905000">
                  <a:extLst>
                    <a:ext uri="{9D8B030D-6E8A-4147-A177-3AD203B41FA5}">
                      <a16:colId xmlns:a16="http://schemas.microsoft.com/office/drawing/2014/main" val="20003"/>
                    </a:ext>
                  </a:extLst>
                </a:gridCol>
                <a:gridCol w="1981198">
                  <a:extLst>
                    <a:ext uri="{9D8B030D-6E8A-4147-A177-3AD203B41FA5}">
                      <a16:colId xmlns:a16="http://schemas.microsoft.com/office/drawing/2014/main" val="20004"/>
                    </a:ext>
                  </a:extLst>
                </a:gridCol>
              </a:tblGrid>
              <a:tr h="1280282">
                <a:tc>
                  <a:txBody>
                    <a:bodyPr/>
                    <a:lstStyle/>
                    <a:p>
                      <a:pPr marL="0" marR="0">
                        <a:lnSpc>
                          <a:spcPct val="100000"/>
                        </a:lnSpc>
                        <a:spcBef>
                          <a:spcPts val="0"/>
                        </a:spcBef>
                        <a:spcAft>
                          <a:spcPts val="0"/>
                        </a:spcAft>
                      </a:pPr>
                      <a:r>
                        <a:rPr lang="en-US" sz="2800" dirty="0">
                          <a:effectLst/>
                          <a:latin typeface="Arial Narrow" pitchFamily="34" charset="0"/>
                        </a:rPr>
                        <a:t>SUITE NAME</a:t>
                      </a:r>
                      <a:endParaRPr lang="en-GB" sz="2800" dirty="0">
                        <a:solidFill>
                          <a:srgbClr val="FF0000"/>
                        </a:solidFill>
                        <a:effectLst/>
                        <a:latin typeface="Arial Narrow" pitchFamily="34" charset="0"/>
                        <a:ea typeface="Calibri"/>
                        <a:cs typeface="Times New Roman"/>
                      </a:endParaRPr>
                    </a:p>
                  </a:txBody>
                  <a:tcPr marL="25160" marR="251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nSpc>
                          <a:spcPct val="100000"/>
                        </a:lnSpc>
                        <a:spcBef>
                          <a:spcPts val="0"/>
                        </a:spcBef>
                        <a:spcAft>
                          <a:spcPts val="0"/>
                        </a:spcAft>
                      </a:pPr>
                      <a:r>
                        <a:rPr lang="en-US" sz="2800" dirty="0">
                          <a:effectLst/>
                          <a:latin typeface="Arial Narrow" pitchFamily="34" charset="0"/>
                        </a:rPr>
                        <a:t>Word Processor</a:t>
                      </a:r>
                      <a:endParaRPr lang="en-GB" sz="2800" dirty="0">
                        <a:solidFill>
                          <a:srgbClr val="FF0000"/>
                        </a:solidFill>
                        <a:effectLst/>
                        <a:latin typeface="Arial Narrow" pitchFamily="34" charset="0"/>
                        <a:ea typeface="Calibri"/>
                        <a:cs typeface="Times New Roman"/>
                      </a:endParaRPr>
                    </a:p>
                  </a:txBody>
                  <a:tcPr marL="25160" marR="251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nSpc>
                          <a:spcPct val="100000"/>
                        </a:lnSpc>
                        <a:spcBef>
                          <a:spcPts val="0"/>
                        </a:spcBef>
                        <a:spcAft>
                          <a:spcPts val="0"/>
                        </a:spcAft>
                      </a:pPr>
                      <a:r>
                        <a:rPr lang="en-US" sz="2800" dirty="0">
                          <a:effectLst/>
                          <a:latin typeface="Arial Narrow" pitchFamily="34" charset="0"/>
                        </a:rPr>
                        <a:t>Spreadsheet</a:t>
                      </a:r>
                      <a:endParaRPr lang="en-GB" sz="2800" dirty="0">
                        <a:solidFill>
                          <a:srgbClr val="FF0000"/>
                        </a:solidFill>
                        <a:effectLst/>
                        <a:latin typeface="Arial Narrow" pitchFamily="34" charset="0"/>
                        <a:ea typeface="Calibri"/>
                        <a:cs typeface="Times New Roman"/>
                      </a:endParaRPr>
                    </a:p>
                  </a:txBody>
                  <a:tcPr marL="25160" marR="251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nSpc>
                          <a:spcPct val="100000"/>
                        </a:lnSpc>
                        <a:spcBef>
                          <a:spcPts val="0"/>
                        </a:spcBef>
                        <a:spcAft>
                          <a:spcPts val="0"/>
                        </a:spcAft>
                      </a:pPr>
                      <a:r>
                        <a:rPr lang="en-US" sz="2800">
                          <a:effectLst/>
                          <a:latin typeface="Arial Narrow" pitchFamily="34" charset="0"/>
                        </a:rPr>
                        <a:t>Presentation Program</a:t>
                      </a:r>
                      <a:endParaRPr lang="en-GB" sz="2800">
                        <a:solidFill>
                          <a:srgbClr val="FF0000"/>
                        </a:solidFill>
                        <a:effectLst/>
                        <a:latin typeface="Arial Narrow" pitchFamily="34" charset="0"/>
                        <a:ea typeface="Calibri"/>
                        <a:cs typeface="Times New Roman"/>
                      </a:endParaRPr>
                    </a:p>
                  </a:txBody>
                  <a:tcPr marL="25160" marR="251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nSpc>
                          <a:spcPct val="100000"/>
                        </a:lnSpc>
                        <a:spcBef>
                          <a:spcPts val="0"/>
                        </a:spcBef>
                        <a:spcAft>
                          <a:spcPts val="0"/>
                        </a:spcAft>
                      </a:pPr>
                      <a:r>
                        <a:rPr lang="en-US" sz="2800" dirty="0">
                          <a:effectLst/>
                          <a:latin typeface="Arial Narrow" pitchFamily="34" charset="0"/>
                        </a:rPr>
                        <a:t>Database Management Software</a:t>
                      </a:r>
                      <a:endParaRPr lang="en-GB" sz="2800" dirty="0">
                        <a:solidFill>
                          <a:srgbClr val="FF0000"/>
                        </a:solidFill>
                        <a:effectLst/>
                        <a:latin typeface="Arial Narrow" pitchFamily="34" charset="0"/>
                        <a:ea typeface="Calibri"/>
                        <a:cs typeface="Times New Roman"/>
                      </a:endParaRPr>
                    </a:p>
                  </a:txBody>
                  <a:tcPr marL="25160" marR="251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1280282">
                <a:tc>
                  <a:txBody>
                    <a:bodyPr/>
                    <a:lstStyle/>
                    <a:p>
                      <a:pPr marL="0" marR="0">
                        <a:lnSpc>
                          <a:spcPct val="100000"/>
                        </a:lnSpc>
                        <a:spcBef>
                          <a:spcPts val="0"/>
                        </a:spcBef>
                        <a:spcAft>
                          <a:spcPts val="0"/>
                        </a:spcAft>
                      </a:pPr>
                      <a:r>
                        <a:rPr lang="en-US" sz="2800" dirty="0">
                          <a:effectLst/>
                          <a:latin typeface="Arial Narrow" pitchFamily="34" charset="0"/>
                        </a:rPr>
                        <a:t>Lotus Smart Suite</a:t>
                      </a:r>
                      <a:endParaRPr lang="en-GB" sz="2800" dirty="0">
                        <a:solidFill>
                          <a:srgbClr val="FF0000"/>
                        </a:solidFill>
                        <a:effectLst/>
                        <a:latin typeface="Arial Narrow" pitchFamily="34" charset="0"/>
                        <a:ea typeface="Calibri"/>
                        <a:cs typeface="Times New Roman"/>
                      </a:endParaRPr>
                    </a:p>
                  </a:txBody>
                  <a:tcPr marL="25160" marR="251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nSpc>
                          <a:spcPct val="100000"/>
                        </a:lnSpc>
                        <a:spcBef>
                          <a:spcPts val="0"/>
                        </a:spcBef>
                        <a:spcAft>
                          <a:spcPts val="0"/>
                        </a:spcAft>
                      </a:pPr>
                      <a:r>
                        <a:rPr lang="en-US" sz="2800" dirty="0">
                          <a:effectLst/>
                          <a:latin typeface="Arial Narrow" pitchFamily="34" charset="0"/>
                        </a:rPr>
                        <a:t>Lotus Word Pro</a:t>
                      </a:r>
                      <a:endParaRPr lang="en-GB" sz="2800" b="1" dirty="0">
                        <a:solidFill>
                          <a:schemeClr val="tx1"/>
                        </a:solidFill>
                        <a:effectLst/>
                        <a:latin typeface="Arial Narrow" pitchFamily="34" charset="0"/>
                        <a:ea typeface="Calibri"/>
                        <a:cs typeface="Times New Roman"/>
                      </a:endParaRPr>
                    </a:p>
                  </a:txBody>
                  <a:tcPr marL="25160" marR="251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nSpc>
                          <a:spcPct val="100000"/>
                        </a:lnSpc>
                        <a:spcBef>
                          <a:spcPts val="0"/>
                        </a:spcBef>
                        <a:spcAft>
                          <a:spcPts val="0"/>
                        </a:spcAft>
                      </a:pPr>
                      <a:r>
                        <a:rPr lang="en-US" sz="2800" dirty="0">
                          <a:effectLst/>
                          <a:latin typeface="Arial Narrow" pitchFamily="34" charset="0"/>
                        </a:rPr>
                        <a:t>Lotus 1-2-3</a:t>
                      </a:r>
                      <a:endParaRPr lang="en-GB" sz="2800" b="1" dirty="0">
                        <a:solidFill>
                          <a:schemeClr val="tx1"/>
                        </a:solidFill>
                        <a:effectLst/>
                        <a:latin typeface="Arial Narrow" pitchFamily="34" charset="0"/>
                        <a:ea typeface="Calibri"/>
                        <a:cs typeface="Times New Roman"/>
                      </a:endParaRPr>
                    </a:p>
                  </a:txBody>
                  <a:tcPr marL="25160" marR="251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nSpc>
                          <a:spcPct val="100000"/>
                        </a:lnSpc>
                        <a:spcBef>
                          <a:spcPts val="0"/>
                        </a:spcBef>
                        <a:spcAft>
                          <a:spcPts val="0"/>
                        </a:spcAft>
                      </a:pPr>
                      <a:r>
                        <a:rPr lang="en-US" sz="2800">
                          <a:effectLst/>
                          <a:latin typeface="Arial Narrow" pitchFamily="34" charset="0"/>
                        </a:rPr>
                        <a:t>Lotus Freelance Graphics</a:t>
                      </a:r>
                      <a:endParaRPr lang="en-GB" sz="2800" b="1">
                        <a:solidFill>
                          <a:schemeClr val="tx1"/>
                        </a:solidFill>
                        <a:effectLst/>
                        <a:latin typeface="Arial Narrow" pitchFamily="34" charset="0"/>
                        <a:ea typeface="Calibri"/>
                        <a:cs typeface="Times New Roman"/>
                      </a:endParaRPr>
                    </a:p>
                  </a:txBody>
                  <a:tcPr marL="25160" marR="251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nSpc>
                          <a:spcPct val="100000"/>
                        </a:lnSpc>
                        <a:spcBef>
                          <a:spcPts val="0"/>
                        </a:spcBef>
                        <a:spcAft>
                          <a:spcPts val="0"/>
                        </a:spcAft>
                      </a:pPr>
                      <a:r>
                        <a:rPr lang="en-US" sz="2800" dirty="0">
                          <a:effectLst/>
                          <a:latin typeface="Arial Narrow" pitchFamily="34" charset="0"/>
                        </a:rPr>
                        <a:t>Lotus Approach</a:t>
                      </a:r>
                      <a:endParaRPr lang="en-GB" sz="2800" b="1" dirty="0">
                        <a:solidFill>
                          <a:schemeClr val="tx1"/>
                        </a:solidFill>
                        <a:effectLst/>
                        <a:latin typeface="Arial Narrow" pitchFamily="34" charset="0"/>
                        <a:ea typeface="Calibri"/>
                        <a:cs typeface="Times New Roman"/>
                      </a:endParaRPr>
                    </a:p>
                  </a:txBody>
                  <a:tcPr marL="25160" marR="251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957960">
                <a:tc>
                  <a:txBody>
                    <a:bodyPr/>
                    <a:lstStyle/>
                    <a:p>
                      <a:pPr marL="0" marR="0">
                        <a:lnSpc>
                          <a:spcPct val="100000"/>
                        </a:lnSpc>
                        <a:spcBef>
                          <a:spcPts val="0"/>
                        </a:spcBef>
                        <a:spcAft>
                          <a:spcPts val="0"/>
                        </a:spcAft>
                      </a:pPr>
                      <a:r>
                        <a:rPr lang="en-US" sz="2800" dirty="0">
                          <a:effectLst/>
                          <a:latin typeface="Arial Narrow" pitchFamily="34" charset="0"/>
                        </a:rPr>
                        <a:t>Microsoft Office</a:t>
                      </a:r>
                      <a:endParaRPr lang="en-GB" sz="2800" dirty="0">
                        <a:solidFill>
                          <a:srgbClr val="FF0000"/>
                        </a:solidFill>
                        <a:effectLst/>
                        <a:latin typeface="Arial Narrow" pitchFamily="34" charset="0"/>
                        <a:ea typeface="Calibri"/>
                        <a:cs typeface="Times New Roman"/>
                      </a:endParaRPr>
                    </a:p>
                  </a:txBody>
                  <a:tcPr marL="25160" marR="251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nSpc>
                          <a:spcPct val="100000"/>
                        </a:lnSpc>
                        <a:spcBef>
                          <a:spcPts val="0"/>
                        </a:spcBef>
                        <a:spcAft>
                          <a:spcPts val="0"/>
                        </a:spcAft>
                      </a:pPr>
                      <a:r>
                        <a:rPr lang="en-US" sz="2800" dirty="0">
                          <a:effectLst/>
                          <a:latin typeface="Arial Narrow" pitchFamily="34" charset="0"/>
                        </a:rPr>
                        <a:t>Microsoft Word</a:t>
                      </a:r>
                      <a:endParaRPr lang="en-GB" sz="2800" b="1" dirty="0">
                        <a:solidFill>
                          <a:schemeClr val="tx1"/>
                        </a:solidFill>
                        <a:effectLst/>
                        <a:latin typeface="Arial Narrow" pitchFamily="34" charset="0"/>
                        <a:ea typeface="Calibri"/>
                        <a:cs typeface="Times New Roman"/>
                      </a:endParaRPr>
                    </a:p>
                  </a:txBody>
                  <a:tcPr marL="25160" marR="251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nSpc>
                          <a:spcPct val="100000"/>
                        </a:lnSpc>
                        <a:spcBef>
                          <a:spcPts val="0"/>
                        </a:spcBef>
                        <a:spcAft>
                          <a:spcPts val="0"/>
                        </a:spcAft>
                      </a:pPr>
                      <a:r>
                        <a:rPr lang="en-US" sz="2800" dirty="0">
                          <a:effectLst/>
                          <a:latin typeface="Arial Narrow" pitchFamily="34" charset="0"/>
                        </a:rPr>
                        <a:t>Microsoft Excel</a:t>
                      </a:r>
                      <a:endParaRPr lang="en-GB" sz="2800" b="1" dirty="0">
                        <a:solidFill>
                          <a:schemeClr val="tx1"/>
                        </a:solidFill>
                        <a:effectLst/>
                        <a:latin typeface="Arial Narrow" pitchFamily="34" charset="0"/>
                        <a:ea typeface="Calibri"/>
                        <a:cs typeface="Times New Roman"/>
                      </a:endParaRPr>
                    </a:p>
                  </a:txBody>
                  <a:tcPr marL="25160" marR="251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nSpc>
                          <a:spcPct val="100000"/>
                        </a:lnSpc>
                        <a:spcBef>
                          <a:spcPts val="0"/>
                        </a:spcBef>
                        <a:spcAft>
                          <a:spcPts val="0"/>
                        </a:spcAft>
                      </a:pPr>
                      <a:r>
                        <a:rPr lang="en-US" sz="2800">
                          <a:effectLst/>
                          <a:latin typeface="Arial Narrow" pitchFamily="34" charset="0"/>
                        </a:rPr>
                        <a:t>Microsoft PowerPoint</a:t>
                      </a:r>
                      <a:endParaRPr lang="en-GB" sz="2800" b="1">
                        <a:solidFill>
                          <a:schemeClr val="tx1"/>
                        </a:solidFill>
                        <a:effectLst/>
                        <a:latin typeface="Arial Narrow" pitchFamily="34" charset="0"/>
                        <a:ea typeface="Calibri"/>
                        <a:cs typeface="Times New Roman"/>
                      </a:endParaRPr>
                    </a:p>
                  </a:txBody>
                  <a:tcPr marL="25160" marR="251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nSpc>
                          <a:spcPct val="100000"/>
                        </a:lnSpc>
                        <a:spcBef>
                          <a:spcPts val="0"/>
                        </a:spcBef>
                        <a:spcAft>
                          <a:spcPts val="0"/>
                        </a:spcAft>
                      </a:pPr>
                      <a:r>
                        <a:rPr lang="en-US" sz="2800" dirty="0">
                          <a:effectLst/>
                          <a:latin typeface="Arial Narrow" pitchFamily="34" charset="0"/>
                        </a:rPr>
                        <a:t>Microsoft Access</a:t>
                      </a:r>
                      <a:endParaRPr lang="en-GB" sz="2800" b="1" dirty="0">
                        <a:solidFill>
                          <a:schemeClr val="tx1"/>
                        </a:solidFill>
                        <a:effectLst/>
                        <a:latin typeface="Arial Narrow" pitchFamily="34" charset="0"/>
                        <a:ea typeface="Calibri"/>
                        <a:cs typeface="Times New Roman"/>
                      </a:endParaRPr>
                    </a:p>
                  </a:txBody>
                  <a:tcPr marL="25160" marR="251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r h="496119">
                <a:tc>
                  <a:txBody>
                    <a:bodyPr/>
                    <a:lstStyle/>
                    <a:p>
                      <a:pPr marL="0" marR="0">
                        <a:lnSpc>
                          <a:spcPct val="100000"/>
                        </a:lnSpc>
                        <a:spcBef>
                          <a:spcPts val="0"/>
                        </a:spcBef>
                        <a:spcAft>
                          <a:spcPts val="0"/>
                        </a:spcAft>
                      </a:pPr>
                      <a:r>
                        <a:rPr lang="en-US" sz="2800" dirty="0" err="1">
                          <a:effectLst/>
                          <a:latin typeface="Arial Narrow" pitchFamily="34" charset="0"/>
                        </a:rPr>
                        <a:t>KOffice</a:t>
                      </a:r>
                      <a:endParaRPr lang="en-GB" sz="2800" dirty="0">
                        <a:solidFill>
                          <a:srgbClr val="FF0000"/>
                        </a:solidFill>
                        <a:effectLst/>
                        <a:latin typeface="Arial Narrow" pitchFamily="34" charset="0"/>
                        <a:ea typeface="Calibri"/>
                        <a:cs typeface="Times New Roman"/>
                      </a:endParaRPr>
                    </a:p>
                  </a:txBody>
                  <a:tcPr marL="25160" marR="251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nSpc>
                          <a:spcPct val="100000"/>
                        </a:lnSpc>
                        <a:spcBef>
                          <a:spcPts val="0"/>
                        </a:spcBef>
                        <a:spcAft>
                          <a:spcPts val="0"/>
                        </a:spcAft>
                      </a:pPr>
                      <a:r>
                        <a:rPr lang="en-US" sz="2800">
                          <a:effectLst/>
                          <a:latin typeface="Arial Narrow" pitchFamily="34" charset="0"/>
                        </a:rPr>
                        <a:t>KWord</a:t>
                      </a:r>
                      <a:endParaRPr lang="en-GB" sz="2800" b="1">
                        <a:solidFill>
                          <a:schemeClr val="tx1"/>
                        </a:solidFill>
                        <a:effectLst/>
                        <a:latin typeface="Arial Narrow" pitchFamily="34" charset="0"/>
                        <a:ea typeface="Calibri"/>
                        <a:cs typeface="Times New Roman"/>
                      </a:endParaRPr>
                    </a:p>
                  </a:txBody>
                  <a:tcPr marL="25160" marR="251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nSpc>
                          <a:spcPct val="100000"/>
                        </a:lnSpc>
                        <a:spcBef>
                          <a:spcPts val="0"/>
                        </a:spcBef>
                        <a:spcAft>
                          <a:spcPts val="0"/>
                        </a:spcAft>
                      </a:pPr>
                      <a:r>
                        <a:rPr lang="en-US" sz="2800" dirty="0" err="1">
                          <a:effectLst/>
                          <a:latin typeface="Arial Narrow" pitchFamily="34" charset="0"/>
                        </a:rPr>
                        <a:t>KSpread</a:t>
                      </a:r>
                      <a:endParaRPr lang="en-GB" sz="2800" b="1" dirty="0">
                        <a:solidFill>
                          <a:schemeClr val="tx1"/>
                        </a:solidFill>
                        <a:effectLst/>
                        <a:latin typeface="Arial Narrow" pitchFamily="34" charset="0"/>
                        <a:ea typeface="Calibri"/>
                        <a:cs typeface="Times New Roman"/>
                      </a:endParaRPr>
                    </a:p>
                  </a:txBody>
                  <a:tcPr marL="25160" marR="251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nSpc>
                          <a:spcPct val="100000"/>
                        </a:lnSpc>
                        <a:spcBef>
                          <a:spcPts val="0"/>
                        </a:spcBef>
                        <a:spcAft>
                          <a:spcPts val="0"/>
                        </a:spcAft>
                      </a:pPr>
                      <a:r>
                        <a:rPr lang="en-US" sz="2800" dirty="0" err="1">
                          <a:effectLst/>
                          <a:latin typeface="Arial Narrow" pitchFamily="34" charset="0"/>
                        </a:rPr>
                        <a:t>KPresenter</a:t>
                      </a:r>
                      <a:endParaRPr lang="en-GB" sz="2800" b="1" dirty="0">
                        <a:solidFill>
                          <a:schemeClr val="tx1"/>
                        </a:solidFill>
                        <a:effectLst/>
                        <a:latin typeface="Arial Narrow" pitchFamily="34" charset="0"/>
                        <a:ea typeface="Calibri"/>
                        <a:cs typeface="Times New Roman"/>
                      </a:endParaRPr>
                    </a:p>
                  </a:txBody>
                  <a:tcPr marL="25160" marR="251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nSpc>
                          <a:spcPct val="100000"/>
                        </a:lnSpc>
                        <a:spcBef>
                          <a:spcPts val="0"/>
                        </a:spcBef>
                        <a:spcAft>
                          <a:spcPts val="0"/>
                        </a:spcAft>
                      </a:pPr>
                      <a:r>
                        <a:rPr lang="en-US" sz="2800" dirty="0" err="1">
                          <a:effectLst/>
                          <a:latin typeface="Arial Narrow" pitchFamily="34" charset="0"/>
                        </a:rPr>
                        <a:t>Kexi</a:t>
                      </a:r>
                      <a:endParaRPr lang="en-GB" sz="2800" b="1" dirty="0">
                        <a:solidFill>
                          <a:schemeClr val="tx1"/>
                        </a:solidFill>
                        <a:effectLst/>
                        <a:latin typeface="Arial Narrow" pitchFamily="34" charset="0"/>
                        <a:ea typeface="Calibri"/>
                        <a:cs typeface="Times New Roman"/>
                      </a:endParaRPr>
                    </a:p>
                  </a:txBody>
                  <a:tcPr marL="25160" marR="251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3"/>
                  </a:ext>
                </a:extLst>
              </a:tr>
              <a:tr h="853522">
                <a:tc>
                  <a:txBody>
                    <a:bodyPr/>
                    <a:lstStyle/>
                    <a:p>
                      <a:pPr marL="0" marR="0">
                        <a:lnSpc>
                          <a:spcPct val="100000"/>
                        </a:lnSpc>
                        <a:spcBef>
                          <a:spcPts val="0"/>
                        </a:spcBef>
                        <a:spcAft>
                          <a:spcPts val="0"/>
                        </a:spcAft>
                      </a:pPr>
                      <a:r>
                        <a:rPr lang="en-US" sz="2800" dirty="0">
                          <a:effectLst/>
                          <a:latin typeface="Arial Narrow" pitchFamily="34" charset="0"/>
                        </a:rPr>
                        <a:t>OpenOffice.org</a:t>
                      </a:r>
                      <a:endParaRPr lang="en-GB" sz="2800" dirty="0">
                        <a:solidFill>
                          <a:srgbClr val="FF0000"/>
                        </a:solidFill>
                        <a:effectLst/>
                        <a:latin typeface="Arial Narrow" pitchFamily="34" charset="0"/>
                        <a:ea typeface="Calibri"/>
                        <a:cs typeface="Times New Roman"/>
                      </a:endParaRPr>
                    </a:p>
                  </a:txBody>
                  <a:tcPr marL="25160" marR="251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nSpc>
                          <a:spcPct val="100000"/>
                        </a:lnSpc>
                        <a:spcBef>
                          <a:spcPts val="0"/>
                        </a:spcBef>
                        <a:spcAft>
                          <a:spcPts val="0"/>
                        </a:spcAft>
                      </a:pPr>
                      <a:r>
                        <a:rPr lang="en-US" sz="2800" dirty="0">
                          <a:effectLst/>
                          <a:latin typeface="Arial Narrow" pitchFamily="34" charset="0"/>
                        </a:rPr>
                        <a:t>OpenOffice.org Writer</a:t>
                      </a:r>
                      <a:endParaRPr lang="en-GB" sz="2800" b="1" dirty="0">
                        <a:solidFill>
                          <a:schemeClr val="tx1"/>
                        </a:solidFill>
                        <a:effectLst/>
                        <a:latin typeface="Arial Narrow" pitchFamily="34" charset="0"/>
                        <a:ea typeface="Calibri"/>
                        <a:cs typeface="Times New Roman"/>
                      </a:endParaRPr>
                    </a:p>
                  </a:txBody>
                  <a:tcPr marL="25160" marR="251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nSpc>
                          <a:spcPct val="100000"/>
                        </a:lnSpc>
                        <a:spcBef>
                          <a:spcPts val="0"/>
                        </a:spcBef>
                        <a:spcAft>
                          <a:spcPts val="0"/>
                        </a:spcAft>
                      </a:pPr>
                      <a:r>
                        <a:rPr lang="en-US" sz="2800" dirty="0" err="1">
                          <a:effectLst/>
                          <a:latin typeface="Arial Narrow" pitchFamily="34" charset="0"/>
                        </a:rPr>
                        <a:t>OpenOffice</a:t>
                      </a:r>
                      <a:r>
                        <a:rPr lang="en-US" sz="2800" dirty="0">
                          <a:effectLst/>
                          <a:latin typeface="Arial Narrow" pitchFamily="34" charset="0"/>
                        </a:rPr>
                        <a:t>.</a:t>
                      </a:r>
                      <a:br>
                        <a:rPr lang="en-US" sz="2800" dirty="0">
                          <a:effectLst/>
                          <a:latin typeface="Arial Narrow" pitchFamily="34" charset="0"/>
                        </a:rPr>
                      </a:br>
                      <a:r>
                        <a:rPr lang="en-US" sz="2800" dirty="0">
                          <a:effectLst/>
                          <a:latin typeface="Arial Narrow" pitchFamily="34" charset="0"/>
                        </a:rPr>
                        <a:t>org  </a:t>
                      </a:r>
                      <a:r>
                        <a:rPr lang="en-US" sz="2800" dirty="0" err="1">
                          <a:effectLst/>
                          <a:latin typeface="Arial Narrow" pitchFamily="34" charset="0"/>
                        </a:rPr>
                        <a:t>Calc</a:t>
                      </a:r>
                      <a:endParaRPr lang="en-GB" sz="2800" b="1" dirty="0">
                        <a:solidFill>
                          <a:schemeClr val="tx1"/>
                        </a:solidFill>
                        <a:effectLst/>
                        <a:latin typeface="Arial Narrow" pitchFamily="34" charset="0"/>
                        <a:ea typeface="Calibri"/>
                        <a:cs typeface="Times New Roman"/>
                      </a:endParaRPr>
                    </a:p>
                  </a:txBody>
                  <a:tcPr marL="25160" marR="251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nSpc>
                          <a:spcPct val="100000"/>
                        </a:lnSpc>
                        <a:spcBef>
                          <a:spcPts val="0"/>
                        </a:spcBef>
                        <a:spcAft>
                          <a:spcPts val="0"/>
                        </a:spcAft>
                      </a:pPr>
                      <a:r>
                        <a:rPr lang="en-US" sz="2800" dirty="0" err="1">
                          <a:effectLst/>
                          <a:latin typeface="Arial Narrow" pitchFamily="34" charset="0"/>
                        </a:rPr>
                        <a:t>OpenOffice</a:t>
                      </a:r>
                      <a:r>
                        <a:rPr lang="en-US" sz="2800" dirty="0">
                          <a:effectLst/>
                          <a:latin typeface="Arial Narrow" pitchFamily="34" charset="0"/>
                        </a:rPr>
                        <a:t>.</a:t>
                      </a:r>
                      <a:br>
                        <a:rPr lang="en-US" sz="2800" dirty="0">
                          <a:effectLst/>
                          <a:latin typeface="Arial Narrow" pitchFamily="34" charset="0"/>
                        </a:rPr>
                      </a:br>
                      <a:r>
                        <a:rPr lang="en-US" sz="2800" dirty="0">
                          <a:effectLst/>
                          <a:latin typeface="Arial Narrow" pitchFamily="34" charset="0"/>
                        </a:rPr>
                        <a:t>org  Impress</a:t>
                      </a:r>
                      <a:endParaRPr lang="en-GB" sz="2800" b="1" dirty="0">
                        <a:solidFill>
                          <a:schemeClr val="tx1"/>
                        </a:solidFill>
                        <a:effectLst/>
                        <a:latin typeface="Arial Narrow" pitchFamily="34" charset="0"/>
                        <a:ea typeface="Calibri"/>
                        <a:cs typeface="Times New Roman"/>
                      </a:endParaRPr>
                    </a:p>
                  </a:txBody>
                  <a:tcPr marL="25160" marR="251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nSpc>
                          <a:spcPct val="100000"/>
                        </a:lnSpc>
                        <a:spcBef>
                          <a:spcPts val="0"/>
                        </a:spcBef>
                        <a:spcAft>
                          <a:spcPts val="0"/>
                        </a:spcAft>
                      </a:pPr>
                      <a:r>
                        <a:rPr lang="en-US" sz="2800" dirty="0" err="1">
                          <a:effectLst/>
                          <a:latin typeface="Arial Narrow" pitchFamily="34" charset="0"/>
                        </a:rPr>
                        <a:t>OpenOffice</a:t>
                      </a:r>
                      <a:r>
                        <a:rPr lang="en-US" sz="2800" dirty="0">
                          <a:effectLst/>
                          <a:latin typeface="Arial Narrow" pitchFamily="34" charset="0"/>
                        </a:rPr>
                        <a:t>.</a:t>
                      </a:r>
                      <a:br>
                        <a:rPr lang="en-US" sz="2800" dirty="0">
                          <a:effectLst/>
                          <a:latin typeface="Arial Narrow" pitchFamily="34" charset="0"/>
                        </a:rPr>
                      </a:br>
                      <a:r>
                        <a:rPr lang="en-US" sz="2800" dirty="0">
                          <a:effectLst/>
                          <a:latin typeface="Arial Narrow" pitchFamily="34" charset="0"/>
                        </a:rPr>
                        <a:t>org Base</a:t>
                      </a:r>
                      <a:endParaRPr lang="en-GB" sz="2800" b="1" dirty="0">
                        <a:solidFill>
                          <a:schemeClr val="tx1"/>
                        </a:solidFill>
                        <a:effectLst/>
                        <a:latin typeface="Arial Narrow" pitchFamily="34" charset="0"/>
                        <a:ea typeface="Calibri"/>
                        <a:cs typeface="Times New Roman"/>
                      </a:endParaRPr>
                    </a:p>
                  </a:txBody>
                  <a:tcPr marL="25160" marR="251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4"/>
                  </a:ext>
                </a:extLst>
              </a:tr>
              <a:tr h="957960">
                <a:tc>
                  <a:txBody>
                    <a:bodyPr/>
                    <a:lstStyle/>
                    <a:p>
                      <a:pPr marL="0" marR="0">
                        <a:lnSpc>
                          <a:spcPct val="100000"/>
                        </a:lnSpc>
                        <a:spcBef>
                          <a:spcPts val="0"/>
                        </a:spcBef>
                        <a:spcAft>
                          <a:spcPts val="0"/>
                        </a:spcAft>
                      </a:pPr>
                      <a:r>
                        <a:rPr lang="en-US" sz="2400" b="1" kern="1200" dirty="0">
                          <a:solidFill>
                            <a:schemeClr val="lt1"/>
                          </a:solidFill>
                          <a:effectLst/>
                          <a:latin typeface="Arial Narrow" pitchFamily="34" charset="0"/>
                          <a:ea typeface="+mn-ea"/>
                          <a:cs typeface="+mn-cs"/>
                        </a:rPr>
                        <a:t>WordPerfect Office</a:t>
                      </a:r>
                      <a:endParaRPr lang="en-GB" sz="2400" b="1" kern="1200" dirty="0">
                        <a:solidFill>
                          <a:schemeClr val="lt1"/>
                        </a:solidFill>
                        <a:effectLst/>
                        <a:latin typeface="Arial Narrow" pitchFamily="34" charset="0"/>
                        <a:ea typeface="+mn-ea"/>
                        <a:cs typeface="+mn-cs"/>
                      </a:endParaRPr>
                    </a:p>
                  </a:txBody>
                  <a:tcPr marL="25160" marR="251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nSpc>
                          <a:spcPct val="100000"/>
                        </a:lnSpc>
                        <a:spcBef>
                          <a:spcPts val="0"/>
                        </a:spcBef>
                        <a:spcAft>
                          <a:spcPts val="0"/>
                        </a:spcAft>
                      </a:pPr>
                      <a:r>
                        <a:rPr lang="en-US" sz="2800" kern="1200">
                          <a:solidFill>
                            <a:schemeClr val="dk1"/>
                          </a:solidFill>
                          <a:effectLst/>
                          <a:latin typeface="Arial Narrow" pitchFamily="34" charset="0"/>
                          <a:ea typeface="+mn-ea"/>
                          <a:cs typeface="+mn-cs"/>
                        </a:rPr>
                        <a:t>WordPerfect</a:t>
                      </a:r>
                      <a:endParaRPr lang="en-GB" sz="2800" kern="1200">
                        <a:solidFill>
                          <a:schemeClr val="dk1"/>
                        </a:solidFill>
                        <a:effectLst/>
                        <a:latin typeface="Arial Narrow" pitchFamily="34" charset="0"/>
                        <a:ea typeface="+mn-ea"/>
                        <a:cs typeface="+mn-cs"/>
                      </a:endParaRPr>
                    </a:p>
                  </a:txBody>
                  <a:tcPr marL="25160" marR="251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nSpc>
                          <a:spcPct val="100000"/>
                        </a:lnSpc>
                        <a:spcBef>
                          <a:spcPts val="0"/>
                        </a:spcBef>
                        <a:spcAft>
                          <a:spcPts val="0"/>
                        </a:spcAft>
                      </a:pPr>
                      <a:r>
                        <a:rPr lang="en-US" sz="2800" kern="1200" dirty="0">
                          <a:solidFill>
                            <a:schemeClr val="dk1"/>
                          </a:solidFill>
                          <a:effectLst/>
                          <a:latin typeface="Arial Narrow" pitchFamily="34" charset="0"/>
                          <a:ea typeface="+mn-ea"/>
                          <a:cs typeface="+mn-cs"/>
                        </a:rPr>
                        <a:t>Quattro Pro</a:t>
                      </a:r>
                      <a:endParaRPr lang="en-GB" sz="2800" kern="1200" dirty="0">
                        <a:solidFill>
                          <a:schemeClr val="dk1"/>
                        </a:solidFill>
                        <a:effectLst/>
                        <a:latin typeface="Arial Narrow" pitchFamily="34" charset="0"/>
                        <a:ea typeface="+mn-ea"/>
                        <a:cs typeface="+mn-cs"/>
                      </a:endParaRPr>
                    </a:p>
                  </a:txBody>
                  <a:tcPr marL="25160" marR="251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nSpc>
                          <a:spcPct val="100000"/>
                        </a:lnSpc>
                        <a:spcBef>
                          <a:spcPts val="0"/>
                        </a:spcBef>
                        <a:spcAft>
                          <a:spcPts val="0"/>
                        </a:spcAft>
                      </a:pPr>
                      <a:r>
                        <a:rPr lang="en-US" sz="2800" kern="1200" dirty="0">
                          <a:solidFill>
                            <a:schemeClr val="dk1"/>
                          </a:solidFill>
                          <a:effectLst/>
                          <a:latin typeface="Arial Narrow" pitchFamily="34" charset="0"/>
                          <a:ea typeface="+mn-ea"/>
                          <a:cs typeface="+mn-cs"/>
                        </a:rPr>
                        <a:t>Corel Presentations</a:t>
                      </a:r>
                      <a:endParaRPr lang="en-GB" sz="2800" kern="1200" dirty="0">
                        <a:solidFill>
                          <a:schemeClr val="dk1"/>
                        </a:solidFill>
                        <a:effectLst/>
                        <a:latin typeface="Arial Narrow" pitchFamily="34" charset="0"/>
                        <a:ea typeface="+mn-ea"/>
                        <a:cs typeface="+mn-cs"/>
                      </a:endParaRPr>
                    </a:p>
                  </a:txBody>
                  <a:tcPr marL="25160" marR="251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nSpc>
                          <a:spcPct val="100000"/>
                        </a:lnSpc>
                        <a:spcBef>
                          <a:spcPts val="0"/>
                        </a:spcBef>
                        <a:spcAft>
                          <a:spcPts val="0"/>
                        </a:spcAft>
                      </a:pPr>
                      <a:r>
                        <a:rPr lang="en-US" sz="2800" kern="1200" dirty="0">
                          <a:solidFill>
                            <a:schemeClr val="dk1"/>
                          </a:solidFill>
                          <a:effectLst/>
                          <a:latin typeface="Arial Narrow" pitchFamily="34" charset="0"/>
                          <a:ea typeface="+mn-ea"/>
                          <a:cs typeface="+mn-cs"/>
                        </a:rPr>
                        <a:t>Corel Paradox</a:t>
                      </a:r>
                      <a:endParaRPr lang="en-GB" sz="2800" kern="1200" dirty="0">
                        <a:solidFill>
                          <a:schemeClr val="dk1"/>
                        </a:solidFill>
                        <a:effectLst/>
                        <a:latin typeface="Arial Narrow" pitchFamily="34" charset="0"/>
                        <a:ea typeface="+mn-ea"/>
                        <a:cs typeface="+mn-cs"/>
                      </a:endParaRPr>
                    </a:p>
                  </a:txBody>
                  <a:tcPr marL="25160" marR="251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5"/>
                  </a:ext>
                </a:extLst>
              </a:tr>
            </a:tbl>
          </a:graphicData>
        </a:graphic>
      </p:graphicFrame>
    </p:spTree>
  </p:cSld>
  <p:clrMapOvr>
    <a:masterClrMapping/>
  </p:clrMapOvr>
  <p:transition spd="slow"/>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Title 1"/>
          <p:cNvSpPr>
            <a:spLocks noGrp="1"/>
          </p:cNvSpPr>
          <p:nvPr>
            <p:ph type="title"/>
          </p:nvPr>
        </p:nvSpPr>
        <p:spPr>
          <a:xfrm>
            <a:off x="1428728" y="0"/>
            <a:ext cx="7715272" cy="381000"/>
          </a:xfrm>
        </p:spPr>
        <p:txBody>
          <a:bodyPr/>
          <a:lstStyle/>
          <a:p>
            <a:r>
              <a:rPr lang="en-US" sz="3600" dirty="0"/>
              <a:t>Popular office software suites</a:t>
            </a:r>
            <a:endParaRPr lang="en-GB" sz="3600" dirty="0"/>
          </a:p>
        </p:txBody>
      </p:sp>
      <p:graphicFrame>
        <p:nvGraphicFramePr>
          <p:cNvPr id="5" name="Content Placeholder 4"/>
          <p:cNvGraphicFramePr>
            <a:graphicFrameLocks noGrp="1"/>
          </p:cNvGraphicFramePr>
          <p:nvPr>
            <p:ph idx="1"/>
          </p:nvPr>
        </p:nvGraphicFramePr>
        <p:xfrm>
          <a:off x="0" y="533400"/>
          <a:ext cx="9144002" cy="5303883"/>
        </p:xfrm>
        <a:graphic>
          <a:graphicData uri="http://schemas.openxmlformats.org/drawingml/2006/table">
            <a:tbl>
              <a:tblPr firstRow="1" firstCol="1" bandRow="1">
                <a:tableStyleId>{21E4AEA4-8DFA-4A89-87EB-49C32662AFE0}</a:tableStyleId>
              </a:tblPr>
              <a:tblGrid>
                <a:gridCol w="1524003">
                  <a:extLst>
                    <a:ext uri="{9D8B030D-6E8A-4147-A177-3AD203B41FA5}">
                      <a16:colId xmlns:a16="http://schemas.microsoft.com/office/drawing/2014/main" val="20000"/>
                    </a:ext>
                  </a:extLst>
                </a:gridCol>
                <a:gridCol w="1600200">
                  <a:extLst>
                    <a:ext uri="{9D8B030D-6E8A-4147-A177-3AD203B41FA5}">
                      <a16:colId xmlns:a16="http://schemas.microsoft.com/office/drawing/2014/main" val="20001"/>
                    </a:ext>
                  </a:extLst>
                </a:gridCol>
                <a:gridCol w="1905000">
                  <a:extLst>
                    <a:ext uri="{9D8B030D-6E8A-4147-A177-3AD203B41FA5}">
                      <a16:colId xmlns:a16="http://schemas.microsoft.com/office/drawing/2014/main" val="20002"/>
                    </a:ext>
                  </a:extLst>
                </a:gridCol>
                <a:gridCol w="2286000">
                  <a:extLst>
                    <a:ext uri="{9D8B030D-6E8A-4147-A177-3AD203B41FA5}">
                      <a16:colId xmlns:a16="http://schemas.microsoft.com/office/drawing/2014/main" val="20003"/>
                    </a:ext>
                  </a:extLst>
                </a:gridCol>
                <a:gridCol w="1828799">
                  <a:extLst>
                    <a:ext uri="{9D8B030D-6E8A-4147-A177-3AD203B41FA5}">
                      <a16:colId xmlns:a16="http://schemas.microsoft.com/office/drawing/2014/main" val="20004"/>
                    </a:ext>
                  </a:extLst>
                </a:gridCol>
              </a:tblGrid>
              <a:tr h="1280148">
                <a:tc>
                  <a:txBody>
                    <a:bodyPr/>
                    <a:lstStyle/>
                    <a:p>
                      <a:pPr marL="0" marR="0">
                        <a:lnSpc>
                          <a:spcPct val="100000"/>
                        </a:lnSpc>
                        <a:spcBef>
                          <a:spcPts val="0"/>
                        </a:spcBef>
                        <a:spcAft>
                          <a:spcPts val="0"/>
                        </a:spcAft>
                      </a:pPr>
                      <a:r>
                        <a:rPr lang="en-US" sz="2800" kern="1200" dirty="0">
                          <a:effectLst/>
                          <a:latin typeface="Arial Narrow" pitchFamily="34" charset="0"/>
                        </a:rPr>
                        <a:t>SUITE NAME</a:t>
                      </a:r>
                      <a:endParaRPr lang="en-GB" sz="2800" b="1" kern="1200" dirty="0">
                        <a:solidFill>
                          <a:schemeClr val="lt1"/>
                        </a:solidFill>
                        <a:effectLst/>
                        <a:latin typeface="Arial Narrow" pitchFamily="34" charset="0"/>
                        <a:ea typeface="+mn-ea"/>
                        <a:cs typeface="+mn-cs"/>
                      </a:endParaRPr>
                    </a:p>
                  </a:txBody>
                  <a:tcPr marL="25160" marR="25160" marT="0" marB="0"/>
                </a:tc>
                <a:tc>
                  <a:txBody>
                    <a:bodyPr/>
                    <a:lstStyle/>
                    <a:p>
                      <a:pPr marL="0" marR="0">
                        <a:lnSpc>
                          <a:spcPct val="100000"/>
                        </a:lnSpc>
                        <a:spcBef>
                          <a:spcPts val="0"/>
                        </a:spcBef>
                        <a:spcAft>
                          <a:spcPts val="0"/>
                        </a:spcAft>
                      </a:pPr>
                      <a:r>
                        <a:rPr lang="en-US" sz="2800" kern="1200" dirty="0">
                          <a:effectLst/>
                          <a:latin typeface="Arial Narrow" pitchFamily="34" charset="0"/>
                        </a:rPr>
                        <a:t>Word Processor</a:t>
                      </a:r>
                      <a:endParaRPr lang="en-GB" sz="2800" b="1" kern="1200" dirty="0">
                        <a:solidFill>
                          <a:schemeClr val="lt1"/>
                        </a:solidFill>
                        <a:effectLst/>
                        <a:latin typeface="Arial Narrow" pitchFamily="34" charset="0"/>
                        <a:ea typeface="+mn-ea"/>
                        <a:cs typeface="+mn-cs"/>
                      </a:endParaRPr>
                    </a:p>
                  </a:txBody>
                  <a:tcPr marL="25160" marR="25160" marT="0" marB="0"/>
                </a:tc>
                <a:tc>
                  <a:txBody>
                    <a:bodyPr/>
                    <a:lstStyle/>
                    <a:p>
                      <a:pPr marL="0" marR="0">
                        <a:lnSpc>
                          <a:spcPct val="100000"/>
                        </a:lnSpc>
                        <a:spcBef>
                          <a:spcPts val="0"/>
                        </a:spcBef>
                        <a:spcAft>
                          <a:spcPts val="0"/>
                        </a:spcAft>
                      </a:pPr>
                      <a:r>
                        <a:rPr lang="en-US" sz="2800" kern="1200">
                          <a:effectLst/>
                          <a:latin typeface="Arial Narrow" pitchFamily="34" charset="0"/>
                        </a:rPr>
                        <a:t>Spreadsheet</a:t>
                      </a:r>
                      <a:endParaRPr lang="en-GB" sz="2800" b="1" kern="1200">
                        <a:solidFill>
                          <a:schemeClr val="lt1"/>
                        </a:solidFill>
                        <a:effectLst/>
                        <a:latin typeface="Arial Narrow" pitchFamily="34" charset="0"/>
                        <a:ea typeface="+mn-ea"/>
                        <a:cs typeface="+mn-cs"/>
                      </a:endParaRPr>
                    </a:p>
                  </a:txBody>
                  <a:tcPr marL="25160" marR="25160" marT="0" marB="0"/>
                </a:tc>
                <a:tc>
                  <a:txBody>
                    <a:bodyPr/>
                    <a:lstStyle/>
                    <a:p>
                      <a:pPr marL="0" marR="0">
                        <a:lnSpc>
                          <a:spcPct val="100000"/>
                        </a:lnSpc>
                        <a:spcBef>
                          <a:spcPts val="0"/>
                        </a:spcBef>
                        <a:spcAft>
                          <a:spcPts val="0"/>
                        </a:spcAft>
                      </a:pPr>
                      <a:r>
                        <a:rPr lang="en-US" sz="2800" kern="1200">
                          <a:effectLst/>
                          <a:latin typeface="Arial Narrow" pitchFamily="34" charset="0"/>
                        </a:rPr>
                        <a:t>Presentation Program</a:t>
                      </a:r>
                      <a:endParaRPr lang="en-GB" sz="2800" b="1" kern="1200">
                        <a:solidFill>
                          <a:schemeClr val="lt1"/>
                        </a:solidFill>
                        <a:effectLst/>
                        <a:latin typeface="Arial Narrow" pitchFamily="34" charset="0"/>
                        <a:ea typeface="+mn-ea"/>
                        <a:cs typeface="+mn-cs"/>
                      </a:endParaRPr>
                    </a:p>
                  </a:txBody>
                  <a:tcPr marL="25160" marR="25160" marT="0" marB="0"/>
                </a:tc>
                <a:tc>
                  <a:txBody>
                    <a:bodyPr/>
                    <a:lstStyle/>
                    <a:p>
                      <a:pPr marL="0" marR="0">
                        <a:lnSpc>
                          <a:spcPct val="100000"/>
                        </a:lnSpc>
                        <a:spcBef>
                          <a:spcPts val="0"/>
                        </a:spcBef>
                        <a:spcAft>
                          <a:spcPts val="0"/>
                        </a:spcAft>
                      </a:pPr>
                      <a:r>
                        <a:rPr lang="en-US" sz="2800" kern="1200" dirty="0">
                          <a:effectLst/>
                          <a:latin typeface="Arial Narrow" pitchFamily="34" charset="0"/>
                        </a:rPr>
                        <a:t>Database Management Software</a:t>
                      </a:r>
                      <a:endParaRPr lang="en-GB" sz="2800" b="1" kern="1200" dirty="0">
                        <a:solidFill>
                          <a:schemeClr val="lt1"/>
                        </a:solidFill>
                        <a:effectLst/>
                        <a:latin typeface="Arial Narrow" pitchFamily="34" charset="0"/>
                        <a:ea typeface="+mn-ea"/>
                        <a:cs typeface="+mn-cs"/>
                      </a:endParaRPr>
                    </a:p>
                  </a:txBody>
                  <a:tcPr marL="25160" marR="25160" marT="0" marB="0"/>
                </a:tc>
                <a:extLst>
                  <a:ext uri="{0D108BD9-81ED-4DB2-BD59-A6C34878D82A}">
                    <a16:rowId xmlns:a16="http://schemas.microsoft.com/office/drawing/2014/main" val="10000"/>
                  </a:ext>
                </a:extLst>
              </a:tr>
              <a:tr h="853432">
                <a:tc>
                  <a:txBody>
                    <a:bodyPr/>
                    <a:lstStyle/>
                    <a:p>
                      <a:pPr marL="0" marR="0">
                        <a:lnSpc>
                          <a:spcPct val="100000"/>
                        </a:lnSpc>
                        <a:spcBef>
                          <a:spcPts val="0"/>
                        </a:spcBef>
                        <a:spcAft>
                          <a:spcPts val="0"/>
                        </a:spcAft>
                      </a:pPr>
                      <a:r>
                        <a:rPr lang="en-US" sz="2800" kern="1200" dirty="0" err="1">
                          <a:effectLst/>
                          <a:latin typeface="Arial Narrow" pitchFamily="34" charset="0"/>
                        </a:rPr>
                        <a:t>Celframe</a:t>
                      </a:r>
                      <a:r>
                        <a:rPr lang="en-US" sz="2800" kern="1200" dirty="0">
                          <a:effectLst/>
                          <a:latin typeface="Arial Narrow" pitchFamily="34" charset="0"/>
                        </a:rPr>
                        <a:t> Office</a:t>
                      </a:r>
                      <a:endParaRPr lang="en-GB" sz="2800" b="1" kern="1200" dirty="0">
                        <a:solidFill>
                          <a:schemeClr val="lt1"/>
                        </a:solidFill>
                        <a:effectLst/>
                        <a:latin typeface="Arial Narrow" pitchFamily="34" charset="0"/>
                        <a:ea typeface="+mn-ea"/>
                        <a:cs typeface="+mn-cs"/>
                      </a:endParaRPr>
                    </a:p>
                  </a:txBody>
                  <a:tcPr marL="25160" marR="25160" marT="0" marB="0"/>
                </a:tc>
                <a:tc>
                  <a:txBody>
                    <a:bodyPr/>
                    <a:lstStyle/>
                    <a:p>
                      <a:pPr marL="0" marR="0">
                        <a:lnSpc>
                          <a:spcPct val="100000"/>
                        </a:lnSpc>
                        <a:spcBef>
                          <a:spcPts val="0"/>
                        </a:spcBef>
                        <a:spcAft>
                          <a:spcPts val="0"/>
                        </a:spcAft>
                      </a:pPr>
                      <a:r>
                        <a:rPr lang="en-US" sz="2800" kern="1200" dirty="0" err="1">
                          <a:effectLst/>
                          <a:latin typeface="Arial Narrow" pitchFamily="34" charset="0"/>
                        </a:rPr>
                        <a:t>Celframe</a:t>
                      </a:r>
                      <a:r>
                        <a:rPr lang="en-US" sz="2800" kern="1200" dirty="0">
                          <a:effectLst/>
                          <a:latin typeface="Arial Narrow" pitchFamily="34" charset="0"/>
                        </a:rPr>
                        <a:t> Write</a:t>
                      </a:r>
                      <a:endParaRPr lang="en-GB" sz="2800" kern="1200" dirty="0">
                        <a:solidFill>
                          <a:schemeClr val="dk1"/>
                        </a:solidFill>
                        <a:effectLst/>
                        <a:latin typeface="Arial Narrow" pitchFamily="34" charset="0"/>
                        <a:ea typeface="+mn-ea"/>
                        <a:cs typeface="+mn-cs"/>
                      </a:endParaRPr>
                    </a:p>
                  </a:txBody>
                  <a:tcPr marL="25160" marR="25160" marT="0" marB="0"/>
                </a:tc>
                <a:tc>
                  <a:txBody>
                    <a:bodyPr/>
                    <a:lstStyle/>
                    <a:p>
                      <a:pPr marL="0" marR="0">
                        <a:lnSpc>
                          <a:spcPct val="100000"/>
                        </a:lnSpc>
                        <a:spcBef>
                          <a:spcPts val="0"/>
                        </a:spcBef>
                        <a:spcAft>
                          <a:spcPts val="0"/>
                        </a:spcAft>
                      </a:pPr>
                      <a:r>
                        <a:rPr lang="en-US" sz="2800" kern="1200" dirty="0" err="1">
                          <a:effectLst/>
                          <a:latin typeface="Arial Narrow" pitchFamily="34" charset="0"/>
                        </a:rPr>
                        <a:t>Celframe</a:t>
                      </a:r>
                      <a:r>
                        <a:rPr lang="en-US" sz="2800" kern="1200" dirty="0">
                          <a:effectLst/>
                          <a:latin typeface="Arial Narrow" pitchFamily="34" charset="0"/>
                        </a:rPr>
                        <a:t> Spreadsheet</a:t>
                      </a:r>
                      <a:endParaRPr lang="en-GB" sz="2800" kern="1200" dirty="0">
                        <a:solidFill>
                          <a:schemeClr val="dk1"/>
                        </a:solidFill>
                        <a:effectLst/>
                        <a:latin typeface="Arial Narrow" pitchFamily="34" charset="0"/>
                        <a:ea typeface="+mn-ea"/>
                        <a:cs typeface="+mn-cs"/>
                      </a:endParaRPr>
                    </a:p>
                  </a:txBody>
                  <a:tcPr marL="25160" marR="25160" marT="0" marB="0"/>
                </a:tc>
                <a:tc>
                  <a:txBody>
                    <a:bodyPr/>
                    <a:lstStyle/>
                    <a:p>
                      <a:pPr marL="0" marR="0">
                        <a:lnSpc>
                          <a:spcPct val="100000"/>
                        </a:lnSpc>
                        <a:spcBef>
                          <a:spcPts val="0"/>
                        </a:spcBef>
                        <a:spcAft>
                          <a:spcPts val="0"/>
                        </a:spcAft>
                      </a:pPr>
                      <a:r>
                        <a:rPr lang="en-US" sz="2800" kern="1200" dirty="0" err="1">
                          <a:effectLst/>
                          <a:latin typeface="Arial Narrow" pitchFamily="34" charset="0"/>
                        </a:rPr>
                        <a:t>Celframe</a:t>
                      </a:r>
                      <a:r>
                        <a:rPr lang="en-US" sz="2800" kern="1200" dirty="0">
                          <a:effectLst/>
                          <a:latin typeface="Arial Narrow" pitchFamily="34" charset="0"/>
                        </a:rPr>
                        <a:t> Power Presentation</a:t>
                      </a:r>
                      <a:endParaRPr lang="en-GB" sz="2800" kern="1200" dirty="0">
                        <a:solidFill>
                          <a:schemeClr val="dk1"/>
                        </a:solidFill>
                        <a:effectLst/>
                        <a:latin typeface="Arial Narrow" pitchFamily="34" charset="0"/>
                        <a:ea typeface="+mn-ea"/>
                        <a:cs typeface="+mn-cs"/>
                      </a:endParaRPr>
                    </a:p>
                  </a:txBody>
                  <a:tcPr marL="25160" marR="25160" marT="0" marB="0"/>
                </a:tc>
                <a:tc>
                  <a:txBody>
                    <a:bodyPr/>
                    <a:lstStyle/>
                    <a:p>
                      <a:pPr marL="0" marR="0">
                        <a:lnSpc>
                          <a:spcPct val="100000"/>
                        </a:lnSpc>
                        <a:spcBef>
                          <a:spcPts val="0"/>
                        </a:spcBef>
                        <a:spcAft>
                          <a:spcPts val="0"/>
                        </a:spcAft>
                      </a:pPr>
                      <a:r>
                        <a:rPr lang="en-US" sz="2800" kern="1200" dirty="0" err="1">
                          <a:effectLst/>
                          <a:latin typeface="Arial Narrow" pitchFamily="34" charset="0"/>
                        </a:rPr>
                        <a:t>Celframe</a:t>
                      </a:r>
                      <a:r>
                        <a:rPr lang="en-US" sz="2800" kern="1200" dirty="0">
                          <a:effectLst/>
                          <a:latin typeface="Arial Narrow" pitchFamily="34" charset="0"/>
                        </a:rPr>
                        <a:t> Data Access</a:t>
                      </a:r>
                      <a:endParaRPr lang="en-GB" sz="2800" kern="1200" dirty="0">
                        <a:solidFill>
                          <a:schemeClr val="dk1"/>
                        </a:solidFill>
                        <a:effectLst/>
                        <a:latin typeface="Arial Narrow" pitchFamily="34" charset="0"/>
                        <a:ea typeface="+mn-ea"/>
                        <a:cs typeface="+mn-cs"/>
                      </a:endParaRPr>
                    </a:p>
                  </a:txBody>
                  <a:tcPr marL="25160" marR="25160" marT="0" marB="0"/>
                </a:tc>
                <a:extLst>
                  <a:ext uri="{0D108BD9-81ED-4DB2-BD59-A6C34878D82A}">
                    <a16:rowId xmlns:a16="http://schemas.microsoft.com/office/drawing/2014/main" val="10001"/>
                  </a:ext>
                </a:extLst>
              </a:tr>
              <a:tr h="853432">
                <a:tc>
                  <a:txBody>
                    <a:bodyPr/>
                    <a:lstStyle/>
                    <a:p>
                      <a:pPr marL="0" marR="0">
                        <a:lnSpc>
                          <a:spcPct val="100000"/>
                        </a:lnSpc>
                        <a:spcBef>
                          <a:spcPts val="0"/>
                        </a:spcBef>
                        <a:spcAft>
                          <a:spcPts val="0"/>
                        </a:spcAft>
                      </a:pPr>
                      <a:r>
                        <a:rPr lang="en-US" sz="2800" kern="1200">
                          <a:effectLst/>
                          <a:latin typeface="Arial Narrow" pitchFamily="34" charset="0"/>
                        </a:rPr>
                        <a:t>Ability Office</a:t>
                      </a:r>
                      <a:endParaRPr lang="en-GB" sz="2800" b="1" kern="1200">
                        <a:solidFill>
                          <a:schemeClr val="lt1"/>
                        </a:solidFill>
                        <a:effectLst/>
                        <a:latin typeface="Arial Narrow" pitchFamily="34" charset="0"/>
                        <a:ea typeface="+mn-ea"/>
                        <a:cs typeface="+mn-cs"/>
                      </a:endParaRPr>
                    </a:p>
                  </a:txBody>
                  <a:tcPr marL="25160" marR="25160" marT="0" marB="0"/>
                </a:tc>
                <a:tc>
                  <a:txBody>
                    <a:bodyPr/>
                    <a:lstStyle/>
                    <a:p>
                      <a:pPr marL="0" marR="0">
                        <a:lnSpc>
                          <a:spcPct val="100000"/>
                        </a:lnSpc>
                        <a:spcBef>
                          <a:spcPts val="0"/>
                        </a:spcBef>
                        <a:spcAft>
                          <a:spcPts val="0"/>
                        </a:spcAft>
                      </a:pPr>
                      <a:r>
                        <a:rPr lang="en-US" sz="2800" kern="1200" dirty="0">
                          <a:effectLst/>
                          <a:latin typeface="Arial Narrow" pitchFamily="34" charset="0"/>
                        </a:rPr>
                        <a:t>Ability Write</a:t>
                      </a:r>
                      <a:endParaRPr lang="en-GB" sz="2800" kern="1200" dirty="0">
                        <a:solidFill>
                          <a:schemeClr val="dk1"/>
                        </a:solidFill>
                        <a:effectLst/>
                        <a:latin typeface="Arial Narrow" pitchFamily="34" charset="0"/>
                        <a:ea typeface="+mn-ea"/>
                        <a:cs typeface="+mn-cs"/>
                      </a:endParaRPr>
                    </a:p>
                  </a:txBody>
                  <a:tcPr marL="25160" marR="25160" marT="0" marB="0"/>
                </a:tc>
                <a:tc>
                  <a:txBody>
                    <a:bodyPr/>
                    <a:lstStyle/>
                    <a:p>
                      <a:pPr marL="0" marR="0">
                        <a:lnSpc>
                          <a:spcPct val="100000"/>
                        </a:lnSpc>
                        <a:spcBef>
                          <a:spcPts val="0"/>
                        </a:spcBef>
                        <a:spcAft>
                          <a:spcPts val="0"/>
                        </a:spcAft>
                      </a:pPr>
                      <a:r>
                        <a:rPr lang="en-US" sz="2800" kern="1200" dirty="0">
                          <a:effectLst/>
                          <a:latin typeface="Arial Narrow" pitchFamily="34" charset="0"/>
                        </a:rPr>
                        <a:t>Ability Spreadsheet</a:t>
                      </a:r>
                      <a:endParaRPr lang="en-GB" sz="2800" kern="1200" dirty="0">
                        <a:solidFill>
                          <a:schemeClr val="dk1"/>
                        </a:solidFill>
                        <a:effectLst/>
                        <a:latin typeface="Arial Narrow" pitchFamily="34" charset="0"/>
                        <a:ea typeface="+mn-ea"/>
                        <a:cs typeface="+mn-cs"/>
                      </a:endParaRPr>
                    </a:p>
                  </a:txBody>
                  <a:tcPr marL="25160" marR="25160" marT="0" marB="0"/>
                </a:tc>
                <a:tc>
                  <a:txBody>
                    <a:bodyPr/>
                    <a:lstStyle/>
                    <a:p>
                      <a:pPr marL="0" marR="0">
                        <a:lnSpc>
                          <a:spcPct val="100000"/>
                        </a:lnSpc>
                        <a:spcBef>
                          <a:spcPts val="0"/>
                        </a:spcBef>
                        <a:spcAft>
                          <a:spcPts val="0"/>
                        </a:spcAft>
                      </a:pPr>
                      <a:r>
                        <a:rPr lang="en-US" sz="2800" kern="1200" dirty="0">
                          <a:effectLst/>
                          <a:latin typeface="Arial Narrow" pitchFamily="34" charset="0"/>
                        </a:rPr>
                        <a:t>Ability Presentation</a:t>
                      </a:r>
                      <a:endParaRPr lang="en-GB" sz="2800" kern="1200" dirty="0">
                        <a:solidFill>
                          <a:schemeClr val="dk1"/>
                        </a:solidFill>
                        <a:effectLst/>
                        <a:latin typeface="Arial Narrow" pitchFamily="34" charset="0"/>
                        <a:ea typeface="+mn-ea"/>
                        <a:cs typeface="+mn-cs"/>
                      </a:endParaRPr>
                    </a:p>
                  </a:txBody>
                  <a:tcPr marL="25160" marR="25160" marT="0" marB="0"/>
                </a:tc>
                <a:tc>
                  <a:txBody>
                    <a:bodyPr/>
                    <a:lstStyle/>
                    <a:p>
                      <a:pPr marL="0" marR="0">
                        <a:lnSpc>
                          <a:spcPct val="100000"/>
                        </a:lnSpc>
                        <a:spcBef>
                          <a:spcPts val="0"/>
                        </a:spcBef>
                        <a:spcAft>
                          <a:spcPts val="0"/>
                        </a:spcAft>
                      </a:pPr>
                      <a:r>
                        <a:rPr lang="en-US" sz="2800" kern="1200" dirty="0">
                          <a:effectLst/>
                          <a:latin typeface="Arial Narrow" pitchFamily="34" charset="0"/>
                        </a:rPr>
                        <a:t>Ability Database</a:t>
                      </a:r>
                      <a:endParaRPr lang="en-GB" sz="2800" kern="1200" dirty="0">
                        <a:solidFill>
                          <a:schemeClr val="dk1"/>
                        </a:solidFill>
                        <a:effectLst/>
                        <a:latin typeface="Arial Narrow" pitchFamily="34" charset="0"/>
                        <a:ea typeface="+mn-ea"/>
                        <a:cs typeface="+mn-cs"/>
                      </a:endParaRPr>
                    </a:p>
                  </a:txBody>
                  <a:tcPr marL="25160" marR="25160" marT="0" marB="0"/>
                </a:tc>
                <a:extLst>
                  <a:ext uri="{0D108BD9-81ED-4DB2-BD59-A6C34878D82A}">
                    <a16:rowId xmlns:a16="http://schemas.microsoft.com/office/drawing/2014/main" val="10002"/>
                  </a:ext>
                </a:extLst>
              </a:tr>
              <a:tr h="853432">
                <a:tc>
                  <a:txBody>
                    <a:bodyPr/>
                    <a:lstStyle/>
                    <a:p>
                      <a:pPr marL="0" marR="0">
                        <a:lnSpc>
                          <a:spcPct val="100000"/>
                        </a:lnSpc>
                        <a:spcBef>
                          <a:spcPts val="0"/>
                        </a:spcBef>
                        <a:spcAft>
                          <a:spcPts val="0"/>
                        </a:spcAft>
                      </a:pPr>
                      <a:r>
                        <a:rPr lang="en-US" sz="2800" b="1" kern="1200" dirty="0" err="1">
                          <a:solidFill>
                            <a:schemeClr val="lt1"/>
                          </a:solidFill>
                          <a:effectLst/>
                          <a:latin typeface="Arial Narrow" pitchFamily="34" charset="0"/>
                          <a:ea typeface="+mn-ea"/>
                          <a:cs typeface="+mn-cs"/>
                        </a:rPr>
                        <a:t>Kingsoft</a:t>
                      </a:r>
                      <a:r>
                        <a:rPr lang="en-US" sz="2800" b="1" kern="1200" dirty="0">
                          <a:solidFill>
                            <a:schemeClr val="lt1"/>
                          </a:solidFill>
                          <a:effectLst/>
                          <a:latin typeface="Arial Narrow" pitchFamily="34" charset="0"/>
                          <a:ea typeface="+mn-ea"/>
                          <a:cs typeface="+mn-cs"/>
                        </a:rPr>
                        <a:t> Office</a:t>
                      </a:r>
                      <a:endParaRPr lang="en-GB" sz="2800" b="1" kern="1200" dirty="0">
                        <a:solidFill>
                          <a:schemeClr val="lt1"/>
                        </a:solidFill>
                        <a:effectLst/>
                        <a:latin typeface="Arial Narrow" pitchFamily="34" charset="0"/>
                        <a:ea typeface="+mn-ea"/>
                        <a:cs typeface="+mn-cs"/>
                      </a:endParaRPr>
                    </a:p>
                  </a:txBody>
                  <a:tcPr marL="25160" marR="25160" marT="0" marB="0"/>
                </a:tc>
                <a:tc>
                  <a:txBody>
                    <a:bodyPr/>
                    <a:lstStyle/>
                    <a:p>
                      <a:pPr marL="0" marR="0">
                        <a:lnSpc>
                          <a:spcPct val="100000"/>
                        </a:lnSpc>
                        <a:spcBef>
                          <a:spcPts val="0"/>
                        </a:spcBef>
                        <a:spcAft>
                          <a:spcPts val="0"/>
                        </a:spcAft>
                      </a:pPr>
                      <a:r>
                        <a:rPr lang="en-US" sz="2800" kern="1200">
                          <a:effectLst/>
                          <a:latin typeface="Arial Narrow" pitchFamily="34" charset="0"/>
                        </a:rPr>
                        <a:t>Kingsoft Writer</a:t>
                      </a:r>
                      <a:endParaRPr lang="en-GB" sz="2800" kern="1200">
                        <a:solidFill>
                          <a:schemeClr val="dk1"/>
                        </a:solidFill>
                        <a:effectLst/>
                        <a:latin typeface="Arial Narrow" pitchFamily="34" charset="0"/>
                        <a:ea typeface="+mn-ea"/>
                        <a:cs typeface="+mn-cs"/>
                      </a:endParaRPr>
                    </a:p>
                  </a:txBody>
                  <a:tcPr marL="25160" marR="25160" marT="0" marB="0"/>
                </a:tc>
                <a:tc>
                  <a:txBody>
                    <a:bodyPr/>
                    <a:lstStyle/>
                    <a:p>
                      <a:pPr marL="0" marR="0">
                        <a:lnSpc>
                          <a:spcPct val="100000"/>
                        </a:lnSpc>
                        <a:spcBef>
                          <a:spcPts val="0"/>
                        </a:spcBef>
                        <a:spcAft>
                          <a:spcPts val="0"/>
                        </a:spcAft>
                      </a:pPr>
                      <a:r>
                        <a:rPr lang="en-US" sz="2800" kern="1200">
                          <a:effectLst/>
                          <a:latin typeface="Arial Narrow" pitchFamily="34" charset="0"/>
                        </a:rPr>
                        <a:t>Kingsoft Spreadsheets</a:t>
                      </a:r>
                      <a:endParaRPr lang="en-GB" sz="2800" kern="1200">
                        <a:solidFill>
                          <a:schemeClr val="dk1"/>
                        </a:solidFill>
                        <a:effectLst/>
                        <a:latin typeface="Arial Narrow" pitchFamily="34" charset="0"/>
                        <a:ea typeface="+mn-ea"/>
                        <a:cs typeface="+mn-cs"/>
                      </a:endParaRPr>
                    </a:p>
                  </a:txBody>
                  <a:tcPr marL="25160" marR="25160" marT="0" marB="0"/>
                </a:tc>
                <a:tc>
                  <a:txBody>
                    <a:bodyPr/>
                    <a:lstStyle/>
                    <a:p>
                      <a:pPr marL="0" marR="0">
                        <a:lnSpc>
                          <a:spcPct val="100000"/>
                        </a:lnSpc>
                        <a:spcBef>
                          <a:spcPts val="0"/>
                        </a:spcBef>
                        <a:spcAft>
                          <a:spcPts val="0"/>
                        </a:spcAft>
                      </a:pPr>
                      <a:r>
                        <a:rPr lang="en-US" sz="2800" kern="1200" dirty="0" err="1">
                          <a:effectLst/>
                          <a:latin typeface="Arial Narrow" pitchFamily="34" charset="0"/>
                        </a:rPr>
                        <a:t>Kingsoft</a:t>
                      </a:r>
                      <a:r>
                        <a:rPr lang="en-US" sz="2800" kern="1200" dirty="0">
                          <a:effectLst/>
                          <a:latin typeface="Arial Narrow" pitchFamily="34" charset="0"/>
                        </a:rPr>
                        <a:t> Presentation</a:t>
                      </a:r>
                      <a:endParaRPr lang="en-GB" sz="2800" kern="1200" dirty="0">
                        <a:solidFill>
                          <a:schemeClr val="dk1"/>
                        </a:solidFill>
                        <a:effectLst/>
                        <a:latin typeface="Arial Narrow" pitchFamily="34" charset="0"/>
                        <a:ea typeface="+mn-ea"/>
                        <a:cs typeface="+mn-cs"/>
                      </a:endParaRPr>
                    </a:p>
                  </a:txBody>
                  <a:tcPr marL="25160" marR="25160" marT="0" marB="0"/>
                </a:tc>
                <a:tc>
                  <a:txBody>
                    <a:bodyPr/>
                    <a:lstStyle/>
                    <a:p>
                      <a:pPr marL="0" marR="0">
                        <a:lnSpc>
                          <a:spcPct val="100000"/>
                        </a:lnSpc>
                        <a:spcBef>
                          <a:spcPts val="0"/>
                        </a:spcBef>
                        <a:spcAft>
                          <a:spcPts val="0"/>
                        </a:spcAft>
                      </a:pPr>
                      <a:r>
                        <a:rPr lang="en-US" sz="2800" kern="1200" dirty="0">
                          <a:effectLst/>
                          <a:latin typeface="Arial Narrow" pitchFamily="34" charset="0"/>
                        </a:rPr>
                        <a:t>(None)</a:t>
                      </a:r>
                      <a:endParaRPr lang="en-GB" sz="2800" kern="1200" dirty="0">
                        <a:solidFill>
                          <a:schemeClr val="dk1"/>
                        </a:solidFill>
                        <a:effectLst/>
                        <a:latin typeface="Arial Narrow" pitchFamily="34" charset="0"/>
                        <a:ea typeface="+mn-ea"/>
                        <a:cs typeface="+mn-cs"/>
                      </a:endParaRPr>
                    </a:p>
                  </a:txBody>
                  <a:tcPr marL="25160" marR="25160" marT="0" marB="0"/>
                </a:tc>
                <a:extLst>
                  <a:ext uri="{0D108BD9-81ED-4DB2-BD59-A6C34878D82A}">
                    <a16:rowId xmlns:a16="http://schemas.microsoft.com/office/drawing/2014/main" val="10003"/>
                  </a:ext>
                </a:extLst>
              </a:tr>
              <a:tr h="853432">
                <a:tc>
                  <a:txBody>
                    <a:bodyPr/>
                    <a:lstStyle/>
                    <a:p>
                      <a:pPr marL="0" marR="0">
                        <a:lnSpc>
                          <a:spcPct val="100000"/>
                        </a:lnSpc>
                        <a:spcBef>
                          <a:spcPts val="0"/>
                        </a:spcBef>
                        <a:spcAft>
                          <a:spcPts val="0"/>
                        </a:spcAft>
                      </a:pPr>
                      <a:r>
                        <a:rPr lang="en-US" sz="2800" b="1" kern="1200" dirty="0">
                          <a:solidFill>
                            <a:schemeClr val="lt1"/>
                          </a:solidFill>
                          <a:effectLst/>
                          <a:latin typeface="Arial Narrow" pitchFamily="34" charset="0"/>
                          <a:ea typeface="+mn-ea"/>
                          <a:cs typeface="+mn-cs"/>
                        </a:rPr>
                        <a:t>Apple iWork</a:t>
                      </a:r>
                      <a:endParaRPr lang="en-GB" sz="2800" b="1" kern="1200" dirty="0">
                        <a:solidFill>
                          <a:schemeClr val="lt1"/>
                        </a:solidFill>
                        <a:effectLst/>
                        <a:latin typeface="Arial Narrow" pitchFamily="34" charset="0"/>
                        <a:ea typeface="+mn-ea"/>
                        <a:cs typeface="+mn-cs"/>
                      </a:endParaRPr>
                    </a:p>
                  </a:txBody>
                  <a:tcPr marL="25160" marR="25160" marT="0" marB="0"/>
                </a:tc>
                <a:tc>
                  <a:txBody>
                    <a:bodyPr/>
                    <a:lstStyle/>
                    <a:p>
                      <a:pPr marL="0" marR="0">
                        <a:lnSpc>
                          <a:spcPct val="100000"/>
                        </a:lnSpc>
                        <a:spcBef>
                          <a:spcPts val="0"/>
                        </a:spcBef>
                        <a:spcAft>
                          <a:spcPts val="0"/>
                        </a:spcAft>
                      </a:pPr>
                      <a:r>
                        <a:rPr lang="en-US" sz="2800" kern="1200" dirty="0">
                          <a:solidFill>
                            <a:schemeClr val="dk1"/>
                          </a:solidFill>
                          <a:effectLst/>
                          <a:latin typeface="Arial Narrow" pitchFamily="34" charset="0"/>
                          <a:ea typeface="+mn-ea"/>
                          <a:cs typeface="+mn-cs"/>
                        </a:rPr>
                        <a:t>Apple Pages</a:t>
                      </a:r>
                      <a:endParaRPr lang="en-GB" sz="2800" kern="1200" dirty="0">
                        <a:solidFill>
                          <a:schemeClr val="dk1"/>
                        </a:solidFill>
                        <a:effectLst/>
                        <a:latin typeface="Arial Narrow" pitchFamily="34" charset="0"/>
                        <a:ea typeface="+mn-ea"/>
                        <a:cs typeface="+mn-cs"/>
                      </a:endParaRPr>
                    </a:p>
                  </a:txBody>
                  <a:tcPr marL="25160" marR="25160" marT="0" marB="0"/>
                </a:tc>
                <a:tc>
                  <a:txBody>
                    <a:bodyPr/>
                    <a:lstStyle/>
                    <a:p>
                      <a:pPr marL="0" marR="0">
                        <a:lnSpc>
                          <a:spcPct val="100000"/>
                        </a:lnSpc>
                        <a:spcBef>
                          <a:spcPts val="0"/>
                        </a:spcBef>
                        <a:spcAft>
                          <a:spcPts val="0"/>
                        </a:spcAft>
                      </a:pPr>
                      <a:r>
                        <a:rPr lang="en-US" sz="2800" kern="1200" dirty="0">
                          <a:solidFill>
                            <a:schemeClr val="dk1"/>
                          </a:solidFill>
                          <a:effectLst/>
                          <a:latin typeface="Arial Narrow" pitchFamily="34" charset="0"/>
                          <a:ea typeface="+mn-ea"/>
                          <a:cs typeface="+mn-cs"/>
                        </a:rPr>
                        <a:t>Apple Numbers</a:t>
                      </a:r>
                      <a:endParaRPr lang="en-GB" sz="2800" kern="1200" dirty="0">
                        <a:solidFill>
                          <a:schemeClr val="dk1"/>
                        </a:solidFill>
                        <a:effectLst/>
                        <a:latin typeface="Arial Narrow" pitchFamily="34" charset="0"/>
                        <a:ea typeface="+mn-ea"/>
                        <a:cs typeface="+mn-cs"/>
                      </a:endParaRPr>
                    </a:p>
                  </a:txBody>
                  <a:tcPr marL="25160" marR="25160" marT="0" marB="0"/>
                </a:tc>
                <a:tc>
                  <a:txBody>
                    <a:bodyPr/>
                    <a:lstStyle/>
                    <a:p>
                      <a:pPr marL="0" marR="0">
                        <a:lnSpc>
                          <a:spcPct val="100000"/>
                        </a:lnSpc>
                        <a:spcBef>
                          <a:spcPts val="0"/>
                        </a:spcBef>
                        <a:spcAft>
                          <a:spcPts val="0"/>
                        </a:spcAft>
                      </a:pPr>
                      <a:r>
                        <a:rPr lang="en-US" sz="2800" kern="1200" dirty="0">
                          <a:solidFill>
                            <a:schemeClr val="dk1"/>
                          </a:solidFill>
                          <a:effectLst/>
                          <a:latin typeface="Arial Narrow" pitchFamily="34" charset="0"/>
                          <a:ea typeface="+mn-ea"/>
                          <a:cs typeface="+mn-cs"/>
                        </a:rPr>
                        <a:t>Apple Keynote</a:t>
                      </a:r>
                      <a:endParaRPr lang="en-GB" sz="2800" kern="1200" dirty="0">
                        <a:solidFill>
                          <a:schemeClr val="dk1"/>
                        </a:solidFill>
                        <a:effectLst/>
                        <a:latin typeface="Arial Narrow" pitchFamily="34" charset="0"/>
                        <a:ea typeface="+mn-ea"/>
                        <a:cs typeface="+mn-cs"/>
                      </a:endParaRPr>
                    </a:p>
                  </a:txBody>
                  <a:tcPr marL="25160" marR="25160" marT="0" marB="0"/>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800" kern="1200" dirty="0">
                          <a:effectLst/>
                          <a:latin typeface="Arial Narrow" pitchFamily="34" charset="0"/>
                        </a:rPr>
                        <a:t>(None)</a:t>
                      </a:r>
                      <a:endParaRPr lang="en-GB" sz="2800" kern="1200" dirty="0">
                        <a:solidFill>
                          <a:schemeClr val="dk1"/>
                        </a:solidFill>
                        <a:effectLst/>
                        <a:latin typeface="Arial Narrow" pitchFamily="34" charset="0"/>
                        <a:ea typeface="+mn-ea"/>
                        <a:cs typeface="+mn-cs"/>
                      </a:endParaRPr>
                    </a:p>
                    <a:p>
                      <a:pPr marL="0" marR="0">
                        <a:lnSpc>
                          <a:spcPct val="100000"/>
                        </a:lnSpc>
                        <a:spcBef>
                          <a:spcPts val="0"/>
                        </a:spcBef>
                        <a:spcAft>
                          <a:spcPts val="0"/>
                        </a:spcAft>
                      </a:pPr>
                      <a:endParaRPr lang="en-GB" sz="2800" kern="1200" dirty="0">
                        <a:solidFill>
                          <a:schemeClr val="dk1"/>
                        </a:solidFill>
                        <a:effectLst/>
                        <a:latin typeface="Arial Narrow" pitchFamily="34" charset="0"/>
                        <a:ea typeface="+mn-ea"/>
                        <a:cs typeface="+mn-cs"/>
                      </a:endParaRPr>
                    </a:p>
                  </a:txBody>
                  <a:tcPr marL="25160" marR="25160" marT="0" marB="0"/>
                </a:tc>
                <a:extLst>
                  <a:ext uri="{0D108BD9-81ED-4DB2-BD59-A6C34878D82A}">
                    <a16:rowId xmlns:a16="http://schemas.microsoft.com/office/drawing/2014/main" val="10004"/>
                  </a:ext>
                </a:extLst>
              </a:tr>
              <a:tr h="609963">
                <a:tc>
                  <a:txBody>
                    <a:bodyPr/>
                    <a:lstStyle/>
                    <a:p>
                      <a:pPr marL="0" marR="0">
                        <a:lnSpc>
                          <a:spcPct val="100000"/>
                        </a:lnSpc>
                        <a:spcBef>
                          <a:spcPts val="0"/>
                        </a:spcBef>
                        <a:spcAft>
                          <a:spcPts val="0"/>
                        </a:spcAft>
                      </a:pPr>
                      <a:endParaRPr lang="en-GB" sz="1100" dirty="0">
                        <a:solidFill>
                          <a:schemeClr val="tx1"/>
                        </a:solidFill>
                        <a:effectLst/>
                        <a:latin typeface="Arial Narrow" pitchFamily="34" charset="0"/>
                        <a:ea typeface="Calibri"/>
                        <a:cs typeface="Times New Roman"/>
                      </a:endParaRPr>
                    </a:p>
                  </a:txBody>
                  <a:tcPr marL="25160" marR="25160" marT="0" marB="0"/>
                </a:tc>
                <a:tc>
                  <a:txBody>
                    <a:bodyPr/>
                    <a:lstStyle/>
                    <a:p>
                      <a:pPr marL="0" marR="0">
                        <a:lnSpc>
                          <a:spcPct val="100000"/>
                        </a:lnSpc>
                        <a:spcBef>
                          <a:spcPts val="0"/>
                        </a:spcBef>
                        <a:spcAft>
                          <a:spcPts val="0"/>
                        </a:spcAft>
                      </a:pPr>
                      <a:endParaRPr lang="en-GB" sz="1100">
                        <a:solidFill>
                          <a:schemeClr val="tx1"/>
                        </a:solidFill>
                        <a:effectLst/>
                        <a:latin typeface="Arial Narrow" pitchFamily="34" charset="0"/>
                        <a:ea typeface="Calibri"/>
                        <a:cs typeface="Times New Roman"/>
                      </a:endParaRPr>
                    </a:p>
                  </a:txBody>
                  <a:tcPr marL="25160" marR="25160" marT="0" marB="0"/>
                </a:tc>
                <a:tc>
                  <a:txBody>
                    <a:bodyPr/>
                    <a:lstStyle/>
                    <a:p>
                      <a:pPr marL="0" marR="0">
                        <a:lnSpc>
                          <a:spcPct val="100000"/>
                        </a:lnSpc>
                        <a:spcBef>
                          <a:spcPts val="0"/>
                        </a:spcBef>
                        <a:spcAft>
                          <a:spcPts val="0"/>
                        </a:spcAft>
                      </a:pPr>
                      <a:endParaRPr lang="en-GB" sz="1100">
                        <a:solidFill>
                          <a:schemeClr val="tx1"/>
                        </a:solidFill>
                        <a:effectLst/>
                        <a:latin typeface="Arial Narrow" pitchFamily="34" charset="0"/>
                        <a:ea typeface="Calibri"/>
                        <a:cs typeface="Times New Roman"/>
                      </a:endParaRPr>
                    </a:p>
                  </a:txBody>
                  <a:tcPr marL="25160" marR="25160" marT="0" marB="0"/>
                </a:tc>
                <a:tc>
                  <a:txBody>
                    <a:bodyPr/>
                    <a:lstStyle/>
                    <a:p>
                      <a:pPr marL="0" marR="0">
                        <a:lnSpc>
                          <a:spcPct val="100000"/>
                        </a:lnSpc>
                        <a:spcBef>
                          <a:spcPts val="0"/>
                        </a:spcBef>
                        <a:spcAft>
                          <a:spcPts val="0"/>
                        </a:spcAft>
                      </a:pPr>
                      <a:endParaRPr lang="en-GB" sz="1100">
                        <a:solidFill>
                          <a:schemeClr val="tx1"/>
                        </a:solidFill>
                        <a:effectLst/>
                        <a:latin typeface="Arial Narrow" pitchFamily="34" charset="0"/>
                        <a:ea typeface="Calibri"/>
                        <a:cs typeface="Times New Roman"/>
                      </a:endParaRPr>
                    </a:p>
                  </a:txBody>
                  <a:tcPr marL="25160" marR="25160" marT="0" marB="0"/>
                </a:tc>
                <a:tc>
                  <a:txBody>
                    <a:bodyPr/>
                    <a:lstStyle/>
                    <a:p>
                      <a:pPr marL="0" marR="0">
                        <a:lnSpc>
                          <a:spcPct val="100000"/>
                        </a:lnSpc>
                        <a:spcBef>
                          <a:spcPts val="0"/>
                        </a:spcBef>
                        <a:spcAft>
                          <a:spcPts val="0"/>
                        </a:spcAft>
                      </a:pPr>
                      <a:endParaRPr lang="en-GB" sz="1100" dirty="0">
                        <a:solidFill>
                          <a:schemeClr val="tx1"/>
                        </a:solidFill>
                        <a:effectLst/>
                        <a:latin typeface="Arial Narrow" pitchFamily="34" charset="0"/>
                        <a:ea typeface="Calibri"/>
                        <a:cs typeface="Times New Roman"/>
                      </a:endParaRPr>
                    </a:p>
                  </a:txBody>
                  <a:tcPr marL="25160" marR="25160" marT="0" marB="0"/>
                </a:tc>
                <a:extLst>
                  <a:ext uri="{0D108BD9-81ED-4DB2-BD59-A6C34878D82A}">
                    <a16:rowId xmlns:a16="http://schemas.microsoft.com/office/drawing/2014/main" val="10005"/>
                  </a:ext>
                </a:extLst>
              </a:tr>
            </a:tbl>
          </a:graphicData>
        </a:graphic>
      </p:graphicFrame>
    </p:spTree>
  </p:cSld>
  <p:clrMapOvr>
    <a:masterClrMapping/>
  </p:clrMapOvr>
  <p:transition spd="slow"/>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Title 1"/>
          <p:cNvSpPr>
            <a:spLocks noGrp="1"/>
          </p:cNvSpPr>
          <p:nvPr>
            <p:ph type="title"/>
          </p:nvPr>
        </p:nvSpPr>
        <p:spPr/>
        <p:txBody>
          <a:bodyPr/>
          <a:lstStyle/>
          <a:p>
            <a:r>
              <a:rPr lang="en-US" sz="3600" dirty="0"/>
              <a:t>Advantages of using software suites</a:t>
            </a:r>
            <a:endParaRPr lang="en-GB" sz="3600" dirty="0"/>
          </a:p>
        </p:txBody>
      </p:sp>
      <p:sp>
        <p:nvSpPr>
          <p:cNvPr id="52227" name="Content Placeholder 2"/>
          <p:cNvSpPr>
            <a:spLocks noGrp="1"/>
          </p:cNvSpPr>
          <p:nvPr>
            <p:ph idx="1"/>
          </p:nvPr>
        </p:nvSpPr>
        <p:spPr>
          <a:xfrm>
            <a:off x="30163" y="990601"/>
            <a:ext cx="9083675" cy="5386388"/>
          </a:xfrm>
        </p:spPr>
        <p:txBody>
          <a:bodyPr/>
          <a:lstStyle/>
          <a:p>
            <a:pPr>
              <a:spcBef>
                <a:spcPct val="0"/>
              </a:spcBef>
            </a:pPr>
            <a:r>
              <a:rPr lang="en-US" dirty="0"/>
              <a:t>Costs significantly cheaper than buying each of the application package separately</a:t>
            </a:r>
            <a:endParaRPr lang="en-GB" dirty="0"/>
          </a:p>
          <a:p>
            <a:pPr>
              <a:spcBef>
                <a:spcPct val="0"/>
              </a:spcBef>
            </a:pPr>
            <a:r>
              <a:rPr lang="en-US" dirty="0"/>
              <a:t>Easy to learn and use because applications within a suite usually use a similar interface and share common features such as clip art and toolbars.</a:t>
            </a:r>
          </a:p>
          <a:p>
            <a:pPr>
              <a:spcBef>
                <a:spcPct val="0"/>
              </a:spcBef>
            </a:pPr>
            <a:r>
              <a:rPr lang="en-GB" dirty="0"/>
              <a:t>Programs integrated together in a software suite can interact with each other, sometimes in ways that the operating system would not normally allow.</a:t>
            </a:r>
          </a:p>
          <a:p>
            <a:pPr>
              <a:spcBef>
                <a:spcPct val="0"/>
              </a:spcBef>
            </a:pPr>
            <a:r>
              <a:rPr lang="en-US" dirty="0"/>
              <a:t>Easy installation because all the various applications can be installed at once.</a:t>
            </a:r>
            <a:endParaRPr lang="en-GB" dirty="0"/>
          </a:p>
        </p:txBody>
      </p:sp>
    </p:spTree>
  </p:cSld>
  <p:clrMapOvr>
    <a:masterClrMapping/>
  </p:clrMapOvr>
  <p:transition spd="slow"/>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Title 1"/>
          <p:cNvSpPr>
            <a:spLocks noGrp="1"/>
          </p:cNvSpPr>
          <p:nvPr>
            <p:ph type="title"/>
          </p:nvPr>
        </p:nvSpPr>
        <p:spPr/>
        <p:txBody>
          <a:bodyPr/>
          <a:lstStyle/>
          <a:p>
            <a:r>
              <a:rPr lang="en-US" sz="3600" i="1" dirty="0"/>
              <a:t>Factors to consider before obtaining a software program</a:t>
            </a:r>
            <a:endParaRPr lang="en-GB" sz="3600" dirty="0"/>
          </a:p>
        </p:txBody>
      </p:sp>
      <p:sp>
        <p:nvSpPr>
          <p:cNvPr id="53251" name="Content Placeholder 2"/>
          <p:cNvSpPr>
            <a:spLocks noGrp="1"/>
          </p:cNvSpPr>
          <p:nvPr>
            <p:ph idx="1"/>
          </p:nvPr>
        </p:nvSpPr>
        <p:spPr>
          <a:xfrm>
            <a:off x="30163" y="1214422"/>
            <a:ext cx="9083675" cy="4983163"/>
          </a:xfrm>
        </p:spPr>
        <p:txBody>
          <a:bodyPr/>
          <a:lstStyle/>
          <a:p>
            <a:pPr>
              <a:spcBef>
                <a:spcPct val="0"/>
              </a:spcBef>
            </a:pPr>
            <a:r>
              <a:rPr lang="en-US" sz="3200" dirty="0">
                <a:solidFill>
                  <a:srgbClr val="FF0000"/>
                </a:solidFill>
              </a:rPr>
              <a:t>correctness</a:t>
            </a:r>
            <a:r>
              <a:rPr lang="en-US" sz="3200" dirty="0"/>
              <a:t> — the software should do what it is supposed to do, according to the design specifications.</a:t>
            </a:r>
            <a:endParaRPr lang="en-GB" sz="3200" dirty="0"/>
          </a:p>
          <a:p>
            <a:pPr>
              <a:spcBef>
                <a:spcPct val="0"/>
              </a:spcBef>
            </a:pPr>
            <a:r>
              <a:rPr lang="en-US" sz="3200" dirty="0">
                <a:solidFill>
                  <a:srgbClr val="FF0000"/>
                </a:solidFill>
              </a:rPr>
              <a:t>robustness</a:t>
            </a:r>
            <a:r>
              <a:rPr lang="en-US" sz="3200" dirty="0"/>
              <a:t> — the software should be stable, and it should respond well to unexpected conditions  e.g. wrong input.</a:t>
            </a:r>
            <a:endParaRPr lang="en-GB" sz="3200" dirty="0"/>
          </a:p>
          <a:p>
            <a:pPr>
              <a:spcBef>
                <a:spcPct val="0"/>
              </a:spcBef>
            </a:pPr>
            <a:r>
              <a:rPr lang="en-US" sz="3200" dirty="0">
                <a:solidFill>
                  <a:srgbClr val="FF0000"/>
                </a:solidFill>
              </a:rPr>
              <a:t>user-friendliness </a:t>
            </a:r>
            <a:r>
              <a:rPr lang="en-US" sz="3200" dirty="0"/>
              <a:t>— the software should be easy to use by users from the intended audience.</a:t>
            </a:r>
            <a:endParaRPr lang="en-GB" sz="3200" dirty="0"/>
          </a:p>
          <a:p>
            <a:pPr>
              <a:spcBef>
                <a:spcPct val="0"/>
              </a:spcBef>
            </a:pPr>
            <a:r>
              <a:rPr lang="en-US" sz="3200" dirty="0">
                <a:solidFill>
                  <a:srgbClr val="FF0000"/>
                </a:solidFill>
              </a:rPr>
              <a:t>adaptability</a:t>
            </a:r>
            <a:r>
              <a:rPr lang="en-US" sz="3200" dirty="0"/>
              <a:t> — the software should be easy to customize/modify to adjust to the needs of the user.</a:t>
            </a:r>
            <a:endParaRPr lang="en-GB" sz="3200" dirty="0"/>
          </a:p>
          <a:p>
            <a:pPr>
              <a:spcBef>
                <a:spcPct val="0"/>
              </a:spcBef>
            </a:pPr>
            <a:endParaRPr lang="en-GB" sz="3200" dirty="0"/>
          </a:p>
        </p:txBody>
      </p:sp>
      <p:sp>
        <p:nvSpPr>
          <p:cNvPr id="53252" name="Date Placeholder 3"/>
          <p:cNvSpPr>
            <a:spLocks noGrp="1"/>
          </p:cNvSpPr>
          <p:nvPr>
            <p:ph type="dt" sz="quarter" idx="4294967295"/>
          </p:nvPr>
        </p:nvSpPr>
        <p:spPr bwMode="auto">
          <a:xfrm>
            <a:off x="0" y="6381750"/>
            <a:ext cx="2209800" cy="476250"/>
          </a:xfrm>
          <a:prstGeom prst="rect">
            <a:avLst/>
          </a:prstGeom>
          <a:noFill/>
          <a:ln>
            <a:miter lim="800000"/>
            <a:headEnd/>
            <a:tailEnd/>
          </a:ln>
        </p:spPr>
        <p:txBody>
          <a:bodyPr/>
          <a:lstStyle/>
          <a:p>
            <a:pPr eaLnBrk="1" hangingPunct="1"/>
            <a:r>
              <a:rPr lang="en-US"/>
              <a:t> </a:t>
            </a:r>
          </a:p>
        </p:txBody>
      </p:sp>
    </p:spTree>
  </p:cSld>
  <p:clrMapOvr>
    <a:masterClrMapping/>
  </p:clrMapOvr>
  <p:transition spd="slow"/>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Title 1"/>
          <p:cNvSpPr>
            <a:spLocks noGrp="1"/>
          </p:cNvSpPr>
          <p:nvPr>
            <p:ph type="title"/>
          </p:nvPr>
        </p:nvSpPr>
        <p:spPr>
          <a:xfrm>
            <a:off x="1500166" y="0"/>
            <a:ext cx="7643834" cy="928670"/>
          </a:xfrm>
        </p:spPr>
        <p:txBody>
          <a:bodyPr/>
          <a:lstStyle/>
          <a:p>
            <a:r>
              <a:rPr lang="en-US" sz="2800" i="1" dirty="0"/>
              <a:t>Factors to consider before obtaining a software program (cont)</a:t>
            </a:r>
            <a:endParaRPr lang="en-GB" sz="2800" dirty="0"/>
          </a:p>
        </p:txBody>
      </p:sp>
      <p:sp>
        <p:nvSpPr>
          <p:cNvPr id="54275" name="Content Placeholder 2"/>
          <p:cNvSpPr>
            <a:spLocks noGrp="1"/>
          </p:cNvSpPr>
          <p:nvPr>
            <p:ph idx="1"/>
          </p:nvPr>
        </p:nvSpPr>
        <p:spPr>
          <a:xfrm>
            <a:off x="30163" y="1143000"/>
            <a:ext cx="9083675" cy="5257800"/>
          </a:xfrm>
        </p:spPr>
        <p:txBody>
          <a:bodyPr/>
          <a:lstStyle/>
          <a:p>
            <a:pPr>
              <a:spcBef>
                <a:spcPct val="0"/>
              </a:spcBef>
            </a:pPr>
            <a:r>
              <a:rPr lang="en-US" dirty="0">
                <a:solidFill>
                  <a:srgbClr val="FF0000"/>
                </a:solidFill>
              </a:rPr>
              <a:t>reusability</a:t>
            </a:r>
            <a:r>
              <a:rPr lang="en-US" dirty="0"/>
              <a:t> — the parts of the software  code should be easily reused to build other programs.</a:t>
            </a:r>
            <a:endParaRPr lang="en-GB" dirty="0"/>
          </a:p>
          <a:p>
            <a:pPr>
              <a:spcBef>
                <a:spcPct val="0"/>
              </a:spcBef>
            </a:pPr>
            <a:r>
              <a:rPr lang="en-US" dirty="0">
                <a:solidFill>
                  <a:srgbClr val="FF0000"/>
                </a:solidFill>
              </a:rPr>
              <a:t>interoperability</a:t>
            </a:r>
            <a:r>
              <a:rPr lang="en-US" dirty="0"/>
              <a:t> — the software should be able to interface with other software systems.</a:t>
            </a:r>
            <a:endParaRPr lang="en-GB" dirty="0"/>
          </a:p>
          <a:p>
            <a:pPr>
              <a:spcBef>
                <a:spcPct val="0"/>
              </a:spcBef>
            </a:pPr>
            <a:r>
              <a:rPr lang="en-US" dirty="0">
                <a:solidFill>
                  <a:srgbClr val="FF0000"/>
                </a:solidFill>
              </a:rPr>
              <a:t>efficiency</a:t>
            </a:r>
            <a:r>
              <a:rPr lang="en-US" dirty="0"/>
              <a:t> — the software should make good use of its resources i.e. (memory, disk, CPU, network)</a:t>
            </a:r>
            <a:endParaRPr lang="en-GB" dirty="0"/>
          </a:p>
          <a:p>
            <a:pPr>
              <a:spcBef>
                <a:spcPct val="0"/>
              </a:spcBef>
            </a:pPr>
            <a:r>
              <a:rPr lang="en-US" dirty="0">
                <a:solidFill>
                  <a:srgbClr val="FF0000"/>
                </a:solidFill>
              </a:rPr>
              <a:t>portability </a:t>
            </a:r>
            <a:r>
              <a:rPr lang="en-US" dirty="0"/>
              <a:t>— the software should be easy transfer from one system to another.</a:t>
            </a:r>
          </a:p>
          <a:p>
            <a:pPr>
              <a:spcBef>
                <a:spcPct val="0"/>
              </a:spcBef>
            </a:pPr>
            <a:r>
              <a:rPr lang="en-US" dirty="0">
                <a:solidFill>
                  <a:srgbClr val="FF0000"/>
                </a:solidFill>
              </a:rPr>
              <a:t>security</a:t>
            </a:r>
            <a:r>
              <a:rPr lang="en-US" dirty="0"/>
              <a:t> — the software should be able to protect the information it is responsible for.</a:t>
            </a:r>
            <a:endParaRPr lang="en-GB" dirty="0"/>
          </a:p>
        </p:txBody>
      </p:sp>
      <p:sp>
        <p:nvSpPr>
          <p:cNvPr id="54276" name="Date Placeholder 3"/>
          <p:cNvSpPr>
            <a:spLocks noGrp="1"/>
          </p:cNvSpPr>
          <p:nvPr>
            <p:ph type="dt" sz="quarter" idx="4294967295"/>
          </p:nvPr>
        </p:nvSpPr>
        <p:spPr bwMode="auto">
          <a:xfrm>
            <a:off x="0" y="6381750"/>
            <a:ext cx="2209800" cy="476250"/>
          </a:xfrm>
          <a:prstGeom prst="rect">
            <a:avLst/>
          </a:prstGeom>
          <a:noFill/>
          <a:ln>
            <a:miter lim="800000"/>
            <a:headEnd/>
            <a:tailEnd/>
          </a:ln>
        </p:spPr>
        <p:txBody>
          <a:bodyPr/>
          <a:lstStyle/>
          <a:p>
            <a:pPr eaLnBrk="1" hangingPunct="1"/>
            <a:r>
              <a:rPr lang="en-US"/>
              <a:t> </a:t>
            </a:r>
          </a:p>
        </p:txBody>
      </p:sp>
    </p:spTree>
  </p:cSld>
  <p:clrMapOvr>
    <a:masterClrMapping/>
  </p:clrMapOvr>
  <p:transition spd="slow"/>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Title 1"/>
          <p:cNvSpPr>
            <a:spLocks noGrp="1"/>
          </p:cNvSpPr>
          <p:nvPr>
            <p:ph type="title"/>
          </p:nvPr>
        </p:nvSpPr>
        <p:spPr/>
        <p:txBody>
          <a:bodyPr/>
          <a:lstStyle/>
          <a:p>
            <a:r>
              <a:rPr lang="en-US" sz="4000" dirty="0"/>
              <a:t>Characteristics of  </a:t>
            </a:r>
            <a:r>
              <a:rPr lang="en-US" sz="4000" dirty="0">
                <a:solidFill>
                  <a:srgbClr val="FF0000"/>
                </a:solidFill>
              </a:rPr>
              <a:t>Good computer software</a:t>
            </a:r>
            <a:endParaRPr lang="en-GB" sz="4000" dirty="0">
              <a:solidFill>
                <a:srgbClr val="FF0000"/>
              </a:solidFill>
            </a:endParaRPr>
          </a:p>
        </p:txBody>
      </p:sp>
      <p:sp>
        <p:nvSpPr>
          <p:cNvPr id="55299" name="Content Placeholder 2"/>
          <p:cNvSpPr>
            <a:spLocks noGrp="1"/>
          </p:cNvSpPr>
          <p:nvPr>
            <p:ph idx="1"/>
          </p:nvPr>
        </p:nvSpPr>
        <p:spPr>
          <a:xfrm>
            <a:off x="30163" y="1393825"/>
            <a:ext cx="9083675" cy="4983163"/>
          </a:xfrm>
        </p:spPr>
        <p:txBody>
          <a:bodyPr/>
          <a:lstStyle/>
          <a:p>
            <a:pPr>
              <a:spcBef>
                <a:spcPct val="0"/>
              </a:spcBef>
            </a:pPr>
            <a:r>
              <a:rPr lang="en-US"/>
              <a:t>...provides the required functionality.</a:t>
            </a:r>
            <a:endParaRPr lang="en-GB"/>
          </a:p>
          <a:p>
            <a:pPr>
              <a:spcBef>
                <a:spcPct val="0"/>
              </a:spcBef>
            </a:pPr>
            <a:r>
              <a:rPr lang="en-US"/>
              <a:t>...is usable by real (i.e. simple) users.</a:t>
            </a:r>
            <a:endParaRPr lang="en-GB"/>
          </a:p>
          <a:p>
            <a:pPr>
              <a:spcBef>
                <a:spcPct val="0"/>
              </a:spcBef>
            </a:pPr>
            <a:r>
              <a:rPr lang="en-US"/>
              <a:t>...is predictable, reliable and dependable.</a:t>
            </a:r>
            <a:endParaRPr lang="en-GB"/>
          </a:p>
          <a:p>
            <a:pPr>
              <a:spcBef>
                <a:spcPct val="0"/>
              </a:spcBef>
            </a:pPr>
            <a:r>
              <a:rPr lang="en-US"/>
              <a:t>...functions efficiently.</a:t>
            </a:r>
            <a:endParaRPr lang="en-GB"/>
          </a:p>
          <a:p>
            <a:pPr>
              <a:spcBef>
                <a:spcPct val="0"/>
              </a:spcBef>
            </a:pPr>
            <a:r>
              <a:rPr lang="en-US"/>
              <a:t>...has a "life-time" (measured in years).  </a:t>
            </a:r>
            <a:endParaRPr lang="en-GB"/>
          </a:p>
          <a:p>
            <a:pPr>
              <a:spcBef>
                <a:spcPct val="0"/>
              </a:spcBef>
            </a:pPr>
            <a:r>
              <a:rPr lang="en-US"/>
              <a:t>...provides an appropriate user interface.</a:t>
            </a:r>
            <a:endParaRPr lang="en-GB"/>
          </a:p>
          <a:p>
            <a:pPr>
              <a:spcBef>
                <a:spcPct val="0"/>
              </a:spcBef>
            </a:pPr>
            <a:r>
              <a:rPr lang="en-US"/>
              <a:t>...is accompanied by complete documentation. </a:t>
            </a:r>
            <a:endParaRPr lang="en-GB"/>
          </a:p>
          <a:p>
            <a:pPr>
              <a:spcBef>
                <a:spcPct val="0"/>
              </a:spcBef>
            </a:pPr>
            <a:r>
              <a:rPr lang="en-US"/>
              <a:t>...can be easily customized/configured.</a:t>
            </a:r>
            <a:endParaRPr lang="en-GB"/>
          </a:p>
          <a:p>
            <a:pPr>
              <a:spcBef>
                <a:spcPct val="0"/>
              </a:spcBef>
            </a:pPr>
            <a:r>
              <a:rPr lang="en-US"/>
              <a:t>...can be "easily" maintained and updated.</a:t>
            </a:r>
            <a:endParaRPr lang="en-GB"/>
          </a:p>
          <a:p>
            <a:pPr>
              <a:spcBef>
                <a:spcPct val="0"/>
              </a:spcBef>
            </a:pPr>
            <a:endParaRPr lang="en-GB"/>
          </a:p>
        </p:txBody>
      </p:sp>
      <p:sp>
        <p:nvSpPr>
          <p:cNvPr id="55300" name="Date Placeholder 3"/>
          <p:cNvSpPr>
            <a:spLocks noGrp="1"/>
          </p:cNvSpPr>
          <p:nvPr>
            <p:ph type="dt" sz="quarter" idx="4294967295"/>
          </p:nvPr>
        </p:nvSpPr>
        <p:spPr bwMode="auto">
          <a:xfrm>
            <a:off x="0" y="6381750"/>
            <a:ext cx="2209800" cy="476250"/>
          </a:xfrm>
          <a:prstGeom prst="rect">
            <a:avLst/>
          </a:prstGeom>
          <a:noFill/>
          <a:ln>
            <a:miter lim="800000"/>
            <a:headEnd/>
            <a:tailEnd/>
          </a:ln>
        </p:spPr>
        <p:txBody>
          <a:bodyPr/>
          <a:lstStyle/>
          <a:p>
            <a:pPr eaLnBrk="1" hangingPunct="1"/>
            <a:r>
              <a:rPr lang="en-US"/>
              <a:t> </a:t>
            </a:r>
          </a:p>
        </p:txBody>
      </p:sp>
    </p:spTree>
  </p:cSld>
  <p:clrMapOvr>
    <a:masterClrMapping/>
  </p:clrMapOvr>
  <p:transition spd="slow"/>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r>
              <a:rPr lang="en-US" sz="4000" dirty="0"/>
              <a:t>Operating Systems</a:t>
            </a:r>
            <a:endParaRPr lang="en-US" sz="4000" b="1" i="1" dirty="0"/>
          </a:p>
        </p:txBody>
      </p:sp>
      <p:sp>
        <p:nvSpPr>
          <p:cNvPr id="3075" name="Subtitle 2"/>
          <p:cNvSpPr>
            <a:spLocks noGrp="1"/>
          </p:cNvSpPr>
          <p:nvPr>
            <p:ph sz="half" idx="1"/>
          </p:nvPr>
        </p:nvSpPr>
        <p:spPr>
          <a:xfrm>
            <a:off x="0" y="1036637"/>
            <a:ext cx="9144000" cy="5516563"/>
          </a:xfrm>
        </p:spPr>
        <p:txBody>
          <a:bodyPr/>
          <a:lstStyle/>
          <a:p>
            <a:pPr marL="0" indent="0">
              <a:spcBef>
                <a:spcPct val="0"/>
              </a:spcBef>
              <a:buNone/>
            </a:pPr>
            <a:r>
              <a:rPr lang="en-US" sz="3600" b="1" dirty="0"/>
              <a:t>Device</a:t>
            </a:r>
            <a:r>
              <a:rPr lang="en-US" sz="3600" dirty="0"/>
              <a:t> </a:t>
            </a:r>
            <a:r>
              <a:rPr lang="en-US" sz="3600" b="1" dirty="0"/>
              <a:t>Drivers</a:t>
            </a:r>
          </a:p>
          <a:p>
            <a:pPr>
              <a:spcBef>
                <a:spcPct val="0"/>
              </a:spcBef>
            </a:pPr>
            <a:r>
              <a:rPr lang="en-US" sz="3600" dirty="0"/>
              <a:t>To communicate with the hardware devices, the operating system relies on device drivers. </a:t>
            </a:r>
          </a:p>
          <a:p>
            <a:pPr>
              <a:spcBef>
                <a:spcPct val="0"/>
              </a:spcBef>
            </a:pPr>
            <a:r>
              <a:rPr lang="en-US" sz="3600" dirty="0"/>
              <a:t>A device driver is a program that accepts instructions and then converts them into commands that the device understands. </a:t>
            </a:r>
          </a:p>
          <a:p>
            <a:pPr>
              <a:spcBef>
                <a:spcPct val="0"/>
              </a:spcBef>
            </a:pPr>
            <a:r>
              <a:rPr lang="en-US" sz="3600" dirty="0"/>
              <a:t>Each device on a computer, such as the keyboard, mouse, monitor, printer, card reader/writer, and scanner, has its own device driver.</a:t>
            </a:r>
            <a:endParaRPr lang="en-GB" sz="3600" dirty="0"/>
          </a:p>
        </p:txBody>
      </p:sp>
    </p:spTree>
    <p:extLst>
      <p:ext uri="{BB962C8B-B14F-4D97-AF65-F5344CB8AC3E}">
        <p14:creationId xmlns:p14="http://schemas.microsoft.com/office/powerpoint/2010/main" val="2097540194"/>
      </p:ext>
    </p:extLst>
  </p:cSld>
  <p:clrMapOvr>
    <a:masterClrMapping/>
  </p:clrMapOvr>
  <p:transition spd="slow"/>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Title 11"/>
          <p:cNvSpPr>
            <a:spLocks noGrp="1"/>
          </p:cNvSpPr>
          <p:nvPr>
            <p:ph type="title"/>
          </p:nvPr>
        </p:nvSpPr>
        <p:spPr/>
        <p:txBody>
          <a:bodyPr/>
          <a:lstStyle/>
          <a:p>
            <a:r>
              <a:rPr lang="en-US" sz="3200" dirty="0"/>
              <a:t>Learning Aids and Support Tools for Application Software</a:t>
            </a:r>
            <a:endParaRPr lang="en-GB" sz="3200" dirty="0"/>
          </a:p>
        </p:txBody>
      </p:sp>
      <p:sp>
        <p:nvSpPr>
          <p:cNvPr id="57347" name="Content Placeholder 12"/>
          <p:cNvSpPr>
            <a:spLocks noGrp="1"/>
          </p:cNvSpPr>
          <p:nvPr>
            <p:ph idx="1"/>
          </p:nvPr>
        </p:nvSpPr>
        <p:spPr>
          <a:xfrm>
            <a:off x="30163" y="1393825"/>
            <a:ext cx="9083675" cy="4983163"/>
          </a:xfrm>
        </p:spPr>
        <p:txBody>
          <a:bodyPr/>
          <a:lstStyle/>
          <a:p>
            <a:pPr>
              <a:spcBef>
                <a:spcPct val="0"/>
              </a:spcBef>
            </a:pPr>
            <a:r>
              <a:rPr lang="en-US" sz="3200"/>
              <a:t>To assist in the learning process, many programs provide off line Help, Web-based Help, wizards, and templates.</a:t>
            </a:r>
          </a:p>
          <a:p>
            <a:pPr>
              <a:spcBef>
                <a:spcPct val="0"/>
              </a:spcBef>
            </a:pPr>
            <a:r>
              <a:rPr lang="en-US" sz="3200"/>
              <a:t>Off line Help is the electronic equivalent of a user manual. It usually is integrated in a program. In most programs, the F1 key or a button on the screen starts the Help feature.</a:t>
            </a:r>
          </a:p>
          <a:p>
            <a:pPr>
              <a:spcBef>
                <a:spcPct val="0"/>
              </a:spcBef>
            </a:pPr>
            <a:r>
              <a:rPr lang="en-US" sz="3200"/>
              <a:t>Web-based Help provides updates and more comprehensive resources to respond to technical issues about software.</a:t>
            </a:r>
            <a:endParaRPr lang="en-GB" sz="3200"/>
          </a:p>
        </p:txBody>
      </p:sp>
    </p:spTree>
  </p:cSld>
  <p:clrMapOvr>
    <a:masterClrMapping/>
  </p:clrMapOvr>
  <p:transition spd="slow"/>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Title 11"/>
          <p:cNvSpPr>
            <a:spLocks noGrp="1"/>
          </p:cNvSpPr>
          <p:nvPr>
            <p:ph type="title"/>
          </p:nvPr>
        </p:nvSpPr>
        <p:spPr/>
        <p:txBody>
          <a:bodyPr/>
          <a:lstStyle/>
          <a:p>
            <a:r>
              <a:rPr lang="en-US" sz="3600" dirty="0"/>
              <a:t>Learning Aids and Support Tools for Application Software</a:t>
            </a:r>
            <a:endParaRPr lang="en-GB" sz="3600" dirty="0"/>
          </a:p>
        </p:txBody>
      </p:sp>
      <p:sp>
        <p:nvSpPr>
          <p:cNvPr id="58371" name="Content Placeholder 12"/>
          <p:cNvSpPr>
            <a:spLocks noGrp="1"/>
          </p:cNvSpPr>
          <p:nvPr>
            <p:ph idx="1"/>
          </p:nvPr>
        </p:nvSpPr>
        <p:spPr>
          <a:xfrm>
            <a:off x="30163" y="1071546"/>
            <a:ext cx="9083675" cy="4983163"/>
          </a:xfrm>
        </p:spPr>
        <p:txBody>
          <a:bodyPr/>
          <a:lstStyle/>
          <a:p>
            <a:pPr>
              <a:spcBef>
                <a:spcPct val="0"/>
              </a:spcBef>
            </a:pPr>
            <a:r>
              <a:rPr lang="en-US" sz="2800" dirty="0"/>
              <a:t>A </a:t>
            </a:r>
            <a:r>
              <a:rPr lang="en-US" sz="2800" dirty="0">
                <a:solidFill>
                  <a:srgbClr val="FF0000"/>
                </a:solidFill>
              </a:rPr>
              <a:t>wizard</a:t>
            </a:r>
            <a:r>
              <a:rPr lang="en-US" sz="2800" dirty="0"/>
              <a:t> is computer program that guides a user through a procedure of completing a task. The wizard asks the user questions and then automatically performs actions based on the responses. </a:t>
            </a:r>
          </a:p>
          <a:p>
            <a:pPr>
              <a:spcBef>
                <a:spcPct val="0"/>
              </a:spcBef>
            </a:pPr>
            <a:r>
              <a:rPr lang="en-US" sz="2800" dirty="0"/>
              <a:t>For example, spreadsheet software includes wizards for  creating charts and building functions.</a:t>
            </a:r>
          </a:p>
          <a:p>
            <a:pPr>
              <a:spcBef>
                <a:spcPct val="0"/>
              </a:spcBef>
            </a:pPr>
            <a:r>
              <a:rPr lang="en-US" sz="2800" dirty="0"/>
              <a:t>A </a:t>
            </a:r>
            <a:r>
              <a:rPr lang="en-US" sz="2800" dirty="0">
                <a:solidFill>
                  <a:srgbClr val="FF0000"/>
                </a:solidFill>
              </a:rPr>
              <a:t>template</a:t>
            </a:r>
            <a:r>
              <a:rPr lang="en-US" sz="2800" dirty="0"/>
              <a:t> is a document that contains the layout and formatting necessary for a specific document type. </a:t>
            </a:r>
          </a:p>
          <a:p>
            <a:pPr>
              <a:spcBef>
                <a:spcPct val="0"/>
              </a:spcBef>
            </a:pPr>
            <a:r>
              <a:rPr lang="en-US" sz="2800" dirty="0"/>
              <a:t>For example Word processors contain templates for, cover sheets, flyers, letters, resumes/CVs, etc..</a:t>
            </a:r>
          </a:p>
        </p:txBody>
      </p:sp>
    </p:spTree>
  </p:cSld>
  <p:clrMapOvr>
    <a:masterClrMapping/>
  </p:clrMapOvr>
  <p:transition spd="slow"/>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a:xfrm>
            <a:off x="1043608" y="3573016"/>
            <a:ext cx="7342584" cy="2980184"/>
          </a:xfrm>
        </p:spPr>
        <p:txBody>
          <a:bodyPr/>
          <a:lstStyle/>
          <a:p>
            <a:r>
              <a:rPr lang="en-US" b="1" dirty="0">
                <a:solidFill>
                  <a:schemeClr val="tx1">
                    <a:lumMod val="95000"/>
                    <a:lumOff val="5000"/>
                  </a:schemeClr>
                </a:solidFill>
              </a:rPr>
              <a:t>End of Topic 6:</a:t>
            </a:r>
          </a:p>
          <a:p>
            <a:r>
              <a:rPr lang="en-US" b="1" dirty="0">
                <a:solidFill>
                  <a:schemeClr val="tx1">
                    <a:lumMod val="95000"/>
                    <a:lumOff val="5000"/>
                  </a:schemeClr>
                </a:solidFill>
              </a:rPr>
              <a:t> Computer Software</a:t>
            </a:r>
          </a:p>
          <a:p>
            <a:endParaRPr lang="en-US" b="1" dirty="0">
              <a:solidFill>
                <a:schemeClr val="tx1">
                  <a:lumMod val="95000"/>
                  <a:lumOff val="5000"/>
                </a:schemeClr>
              </a:solidFill>
            </a:endParaRPr>
          </a:p>
          <a:p>
            <a:r>
              <a:rPr lang="en-US" b="1" dirty="0">
                <a:solidFill>
                  <a:schemeClr val="tx1">
                    <a:lumMod val="95000"/>
                    <a:lumOff val="5000"/>
                  </a:schemeClr>
                </a:solidFill>
              </a:rPr>
              <a:t>Next </a:t>
            </a:r>
            <a:r>
              <a:rPr lang="en-GB" b="1" dirty="0">
                <a:solidFill>
                  <a:schemeClr val="tx1">
                    <a:lumMod val="95000"/>
                    <a:lumOff val="5000"/>
                  </a:schemeClr>
                </a:solidFill>
              </a:rPr>
              <a:t>Topic 7: Electronic Spreadsheets I</a:t>
            </a:r>
            <a:endParaRPr lang="en-US" b="1" dirty="0">
              <a:solidFill>
                <a:schemeClr val="tx1">
                  <a:lumMod val="95000"/>
                  <a:lumOff val="5000"/>
                </a:schemeClr>
              </a:solidFill>
            </a:endParaRPr>
          </a:p>
        </p:txBody>
      </p:sp>
      <p:sp>
        <p:nvSpPr>
          <p:cNvPr id="2" name="Title 1"/>
          <p:cNvSpPr>
            <a:spLocks noGrp="1"/>
          </p:cNvSpPr>
          <p:nvPr>
            <p:ph type="ctrTitle"/>
          </p:nvPr>
        </p:nvSpPr>
        <p:spPr>
          <a:xfrm>
            <a:off x="2987824" y="1066800"/>
            <a:ext cx="3384376" cy="1858144"/>
          </a:xfrm>
        </p:spPr>
        <p:txBody>
          <a:bodyPr/>
          <a:lstStyle/>
          <a:p>
            <a:r>
              <a:rPr lang="en-US" b="1" i="1" dirty="0"/>
              <a:t>Subsidiary ICT for Uganda</a:t>
            </a:r>
            <a:endParaRPr lang="en-GB" dirty="0"/>
          </a:p>
        </p:txBody>
      </p:sp>
      <p:sp>
        <p:nvSpPr>
          <p:cNvPr id="5" name="Title 1"/>
          <p:cNvSpPr txBox="1">
            <a:spLocks/>
          </p:cNvSpPr>
          <p:nvPr/>
        </p:nvSpPr>
        <p:spPr bwMode="auto">
          <a:xfrm>
            <a:off x="3286116" y="1066800"/>
            <a:ext cx="3086084" cy="1858144"/>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400" kern="1200">
                <a:solidFill>
                  <a:schemeClr val="tx1"/>
                </a:solidFill>
                <a:latin typeface="+mj-lt"/>
                <a:ea typeface="MS PGothic" panose="020B0600070205080204" pitchFamily="34" charset="-128"/>
                <a:cs typeface="ＭＳ Ｐゴシック" pitchFamily="-111" charset="-128"/>
              </a:defRPr>
            </a:lvl1pPr>
            <a:lvl2pPr algn="ctr" rtl="0" eaLnBrk="1" fontAlgn="base" hangingPunct="1">
              <a:spcBef>
                <a:spcPct val="0"/>
              </a:spcBef>
              <a:spcAft>
                <a:spcPct val="0"/>
              </a:spcAft>
              <a:defRPr sz="4400">
                <a:solidFill>
                  <a:schemeClr val="tx1"/>
                </a:solidFill>
                <a:latin typeface="Cambria" pitchFamily="18" charset="0"/>
                <a:ea typeface="MS PGothic" panose="020B0600070205080204" pitchFamily="34" charset="-128"/>
                <a:cs typeface="ＭＳ Ｐゴシック" pitchFamily="-111" charset="-128"/>
              </a:defRPr>
            </a:lvl2pPr>
            <a:lvl3pPr algn="ctr" rtl="0" eaLnBrk="1" fontAlgn="base" hangingPunct="1">
              <a:spcBef>
                <a:spcPct val="0"/>
              </a:spcBef>
              <a:spcAft>
                <a:spcPct val="0"/>
              </a:spcAft>
              <a:defRPr sz="4400">
                <a:solidFill>
                  <a:schemeClr val="tx1"/>
                </a:solidFill>
                <a:latin typeface="Cambria" pitchFamily="18" charset="0"/>
                <a:ea typeface="MS PGothic" panose="020B0600070205080204" pitchFamily="34" charset="-128"/>
                <a:cs typeface="ＭＳ Ｐゴシック" pitchFamily="-111" charset="-128"/>
              </a:defRPr>
            </a:lvl3pPr>
            <a:lvl4pPr algn="ctr" rtl="0" eaLnBrk="1" fontAlgn="base" hangingPunct="1">
              <a:spcBef>
                <a:spcPct val="0"/>
              </a:spcBef>
              <a:spcAft>
                <a:spcPct val="0"/>
              </a:spcAft>
              <a:defRPr sz="4400">
                <a:solidFill>
                  <a:schemeClr val="tx1"/>
                </a:solidFill>
                <a:latin typeface="Cambria" pitchFamily="18" charset="0"/>
                <a:ea typeface="MS PGothic" panose="020B0600070205080204" pitchFamily="34" charset="-128"/>
                <a:cs typeface="ＭＳ Ｐゴシック" pitchFamily="-111" charset="-128"/>
              </a:defRPr>
            </a:lvl4pPr>
            <a:lvl5pPr algn="ctr" rtl="0" eaLnBrk="1" fontAlgn="base" hangingPunct="1">
              <a:spcBef>
                <a:spcPct val="0"/>
              </a:spcBef>
              <a:spcAft>
                <a:spcPct val="0"/>
              </a:spcAft>
              <a:defRPr sz="4400">
                <a:solidFill>
                  <a:schemeClr val="tx1"/>
                </a:solidFill>
                <a:latin typeface="Cambria" pitchFamily="18" charset="0"/>
                <a:ea typeface="MS PGothic" panose="020B0600070205080204" pitchFamily="34" charset="-128"/>
                <a:cs typeface="ＭＳ Ｐゴシック" pitchFamily="-111" charset="-128"/>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a:lstStyle>
          <a:p>
            <a:pPr algn="r"/>
            <a:endParaRPr lang="en-US" b="1" i="1" dirty="0"/>
          </a:p>
        </p:txBody>
      </p:sp>
    </p:spTree>
    <p:extLst>
      <p:ext uri="{BB962C8B-B14F-4D97-AF65-F5344CB8AC3E}">
        <p14:creationId xmlns:p14="http://schemas.microsoft.com/office/powerpoint/2010/main" val="16906219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r>
              <a:rPr lang="en-US" sz="4000" dirty="0"/>
              <a:t>Where does the OS reside?</a:t>
            </a:r>
            <a:endParaRPr lang="en-US" sz="4000" b="1" i="1" dirty="0"/>
          </a:p>
        </p:txBody>
      </p:sp>
      <p:sp>
        <p:nvSpPr>
          <p:cNvPr id="3075" name="Subtitle 2"/>
          <p:cNvSpPr>
            <a:spLocks noGrp="1"/>
          </p:cNvSpPr>
          <p:nvPr>
            <p:ph sz="half" idx="1"/>
          </p:nvPr>
        </p:nvSpPr>
        <p:spPr>
          <a:xfrm>
            <a:off x="0" y="1036637"/>
            <a:ext cx="9144000" cy="5516563"/>
          </a:xfrm>
        </p:spPr>
        <p:txBody>
          <a:bodyPr/>
          <a:lstStyle/>
          <a:p>
            <a:pPr>
              <a:spcBef>
                <a:spcPct val="0"/>
              </a:spcBef>
            </a:pPr>
            <a:r>
              <a:rPr lang="en-US" sz="3200" dirty="0"/>
              <a:t>In most cases, the operating system is installed and resides on the computer's hard disk. </a:t>
            </a:r>
          </a:p>
          <a:p>
            <a:pPr>
              <a:spcBef>
                <a:spcPct val="0"/>
              </a:spcBef>
            </a:pPr>
            <a:r>
              <a:rPr lang="en-US" sz="3200" dirty="0"/>
              <a:t>During the boot process, usually the operating system will look first in drive C: (the designation for the hard disk drive) for the OS system files.</a:t>
            </a:r>
          </a:p>
          <a:p>
            <a:pPr>
              <a:spcBef>
                <a:spcPct val="0"/>
              </a:spcBef>
            </a:pPr>
            <a:r>
              <a:rPr lang="en-US" sz="3200" dirty="0"/>
              <a:t>On handheld computers and many mobile devices such as smart phones, however, the operating system may reside on a ROM chip.</a:t>
            </a:r>
          </a:p>
          <a:p>
            <a:pPr>
              <a:spcBef>
                <a:spcPct val="0"/>
              </a:spcBef>
            </a:pPr>
            <a:r>
              <a:rPr lang="en-US" sz="3200" dirty="0"/>
              <a:t>Permanently written data, instructions, or programs </a:t>
            </a:r>
            <a:r>
              <a:rPr lang="en-GB" sz="3200" dirty="0"/>
              <a:t>written to a ROM chip with in a device by its manufacturers</a:t>
            </a:r>
            <a:r>
              <a:rPr lang="en-US" sz="3200" dirty="0"/>
              <a:t> are collectively called </a:t>
            </a:r>
            <a:r>
              <a:rPr lang="en-US" sz="3200" b="1" dirty="0">
                <a:solidFill>
                  <a:srgbClr val="FF0000"/>
                </a:solidFill>
              </a:rPr>
              <a:t>firmware</a:t>
            </a:r>
            <a:r>
              <a:rPr lang="en-US" sz="3200" dirty="0"/>
              <a:t>.</a:t>
            </a:r>
            <a:endParaRPr lang="en-GB" sz="3200" dirty="0"/>
          </a:p>
        </p:txBody>
      </p:sp>
    </p:spTree>
    <p:extLst>
      <p:ext uri="{BB962C8B-B14F-4D97-AF65-F5344CB8AC3E}">
        <p14:creationId xmlns:p14="http://schemas.microsoft.com/office/powerpoint/2010/main" val="2097540194"/>
      </p:ext>
    </p:extLst>
  </p:cSld>
  <p:clrMapOvr>
    <a:masterClrMapping/>
  </p:clrMapOvr>
  <p:transition spd="slow"/>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Title 1"/>
          <p:cNvSpPr>
            <a:spLocks noGrp="1"/>
          </p:cNvSpPr>
          <p:nvPr>
            <p:ph type="title"/>
          </p:nvPr>
        </p:nvSpPr>
        <p:spPr/>
        <p:txBody>
          <a:bodyPr/>
          <a:lstStyle/>
          <a:p>
            <a:r>
              <a:rPr lang="en-US" sz="4000" dirty="0"/>
              <a:t>Types of operating systems</a:t>
            </a:r>
            <a:endParaRPr lang="en-GB" sz="4000" dirty="0"/>
          </a:p>
        </p:txBody>
      </p:sp>
      <p:sp>
        <p:nvSpPr>
          <p:cNvPr id="63491" name="Content Placeholder 2"/>
          <p:cNvSpPr>
            <a:spLocks noGrp="1"/>
          </p:cNvSpPr>
          <p:nvPr>
            <p:ph idx="1"/>
          </p:nvPr>
        </p:nvSpPr>
        <p:spPr>
          <a:xfrm>
            <a:off x="30163" y="1393825"/>
            <a:ext cx="9083675" cy="4983163"/>
          </a:xfrm>
        </p:spPr>
        <p:txBody>
          <a:bodyPr/>
          <a:lstStyle/>
          <a:p>
            <a:pPr>
              <a:spcBef>
                <a:spcPct val="0"/>
              </a:spcBef>
            </a:pPr>
            <a:r>
              <a:rPr lang="en-US" dirty="0"/>
              <a:t>Early operating systems were</a:t>
            </a:r>
            <a:r>
              <a:rPr lang="en-US" dirty="0">
                <a:solidFill>
                  <a:srgbClr val="FF0000"/>
                </a:solidFill>
              </a:rPr>
              <a:t> proprietary </a:t>
            </a:r>
            <a:r>
              <a:rPr lang="en-US" dirty="0"/>
              <a:t>and </a:t>
            </a:r>
            <a:r>
              <a:rPr lang="en-US" dirty="0">
                <a:solidFill>
                  <a:srgbClr val="FF0000"/>
                </a:solidFill>
              </a:rPr>
              <a:t>device -dependent</a:t>
            </a:r>
            <a:r>
              <a:rPr lang="en-US" dirty="0"/>
              <a:t>. </a:t>
            </a:r>
          </a:p>
          <a:p>
            <a:pPr>
              <a:spcBef>
                <a:spcPct val="0"/>
              </a:spcBef>
            </a:pPr>
            <a:r>
              <a:rPr lang="en-US" sz="2800" dirty="0"/>
              <a:t>A  device-dependent program is one that runs only on a specific type or brand of computer. </a:t>
            </a:r>
          </a:p>
          <a:p>
            <a:pPr>
              <a:spcBef>
                <a:spcPct val="0"/>
              </a:spcBef>
            </a:pPr>
            <a:r>
              <a:rPr lang="en-US" sz="2800" dirty="0"/>
              <a:t>Proprietary software is privately owned and limited to a specific computer model. </a:t>
            </a:r>
          </a:p>
          <a:p>
            <a:pPr>
              <a:spcBef>
                <a:spcPct val="0"/>
              </a:spcBef>
            </a:pPr>
            <a:r>
              <a:rPr lang="en-US" sz="2800" dirty="0"/>
              <a:t>The trend today is toward  device-independent  operating systems that will run on computers provided by a variety of manufacturers.</a:t>
            </a:r>
          </a:p>
          <a:p>
            <a:pPr>
              <a:spcBef>
                <a:spcPct val="0"/>
              </a:spcBef>
            </a:pPr>
            <a:r>
              <a:rPr lang="en-US" sz="2800" dirty="0"/>
              <a:t>Three basic categories of operating systems exist today. </a:t>
            </a:r>
          </a:p>
          <a:p>
            <a:pPr>
              <a:spcBef>
                <a:spcPct val="0"/>
              </a:spcBef>
            </a:pPr>
            <a:r>
              <a:rPr lang="en-US" sz="2800" dirty="0"/>
              <a:t>They are </a:t>
            </a:r>
            <a:r>
              <a:rPr lang="en-US" sz="2800" dirty="0">
                <a:solidFill>
                  <a:srgbClr val="FF0000"/>
                </a:solidFill>
              </a:rPr>
              <a:t>stand-alone OS</a:t>
            </a:r>
            <a:r>
              <a:rPr lang="en-US" sz="2800" dirty="0"/>
              <a:t>, </a:t>
            </a:r>
            <a:r>
              <a:rPr lang="en-US" sz="2800" dirty="0">
                <a:solidFill>
                  <a:srgbClr val="FF0000"/>
                </a:solidFill>
              </a:rPr>
              <a:t>network OS</a:t>
            </a:r>
            <a:r>
              <a:rPr lang="en-US" sz="2800" dirty="0"/>
              <a:t>, and </a:t>
            </a:r>
            <a:r>
              <a:rPr lang="en-US" sz="2800" dirty="0">
                <a:solidFill>
                  <a:srgbClr val="FF0000"/>
                </a:solidFill>
              </a:rPr>
              <a:t>embedded OS</a:t>
            </a:r>
            <a:r>
              <a:rPr lang="en-US" sz="2800" dirty="0"/>
              <a:t>.</a:t>
            </a:r>
            <a:endParaRPr lang="en-GB" sz="2800" dirty="0"/>
          </a:p>
        </p:txBody>
      </p:sp>
      <p:sp>
        <p:nvSpPr>
          <p:cNvPr id="4" name="Date Placeholder 3"/>
          <p:cNvSpPr>
            <a:spLocks noGrp="1"/>
          </p:cNvSpPr>
          <p:nvPr>
            <p:ph type="dt" sz="quarter" idx="4294967295"/>
          </p:nvPr>
        </p:nvSpPr>
        <p:spPr>
          <a:xfrm>
            <a:off x="0" y="6381750"/>
            <a:ext cx="2209800" cy="476250"/>
          </a:xfrm>
          <a:prstGeom prst="rect">
            <a:avLst/>
          </a:prstGeom>
        </p:spPr>
        <p:txBody>
          <a:bodyPr/>
          <a:lstStyle/>
          <a:p>
            <a:pPr>
              <a:defRPr/>
            </a:pPr>
            <a:r>
              <a:rPr lang="en-US"/>
              <a:t> </a:t>
            </a:r>
          </a:p>
        </p:txBody>
      </p:sp>
    </p:spTree>
  </p:cSld>
  <p:clrMapOvr>
    <a:masterClrMapping/>
  </p:clrMapOvr>
  <p:transition spd="slow"/>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Title 1"/>
          <p:cNvSpPr>
            <a:spLocks noGrp="1"/>
          </p:cNvSpPr>
          <p:nvPr>
            <p:ph type="title"/>
          </p:nvPr>
        </p:nvSpPr>
        <p:spPr/>
        <p:txBody>
          <a:bodyPr/>
          <a:lstStyle/>
          <a:p>
            <a:r>
              <a:rPr lang="en-GB" dirty="0"/>
              <a:t>Stand-alone operating systems</a:t>
            </a:r>
          </a:p>
        </p:txBody>
      </p:sp>
      <p:sp>
        <p:nvSpPr>
          <p:cNvPr id="64515" name="Content Placeholder 2"/>
          <p:cNvSpPr>
            <a:spLocks noGrp="1"/>
          </p:cNvSpPr>
          <p:nvPr>
            <p:ph idx="1"/>
          </p:nvPr>
        </p:nvSpPr>
        <p:spPr>
          <a:xfrm>
            <a:off x="30163" y="1393825"/>
            <a:ext cx="9083675" cy="4983163"/>
          </a:xfrm>
        </p:spPr>
        <p:txBody>
          <a:bodyPr/>
          <a:lstStyle/>
          <a:p>
            <a:pPr>
              <a:spcBef>
                <a:spcPct val="0"/>
              </a:spcBef>
            </a:pPr>
            <a:r>
              <a:rPr lang="en-US" dirty="0"/>
              <a:t>A  stand-alone operating system is a complete operating system that works on a PC.</a:t>
            </a:r>
          </a:p>
          <a:p>
            <a:pPr>
              <a:spcBef>
                <a:spcPct val="0"/>
              </a:spcBef>
            </a:pPr>
            <a:r>
              <a:rPr lang="en-US" dirty="0"/>
              <a:t>Examples of popular stand-alone operating systems include: </a:t>
            </a:r>
          </a:p>
          <a:p>
            <a:pPr>
              <a:spcBef>
                <a:spcPct val="0"/>
              </a:spcBef>
            </a:pPr>
            <a:r>
              <a:rPr lang="en-US" dirty="0">
                <a:solidFill>
                  <a:srgbClr val="FF0000"/>
                </a:solidFill>
              </a:rPr>
              <a:t>Mac OS X</a:t>
            </a:r>
            <a:r>
              <a:rPr lang="en-US" dirty="0"/>
              <a:t>, </a:t>
            </a:r>
            <a:r>
              <a:rPr lang="en-US" dirty="0">
                <a:solidFill>
                  <a:srgbClr val="FF0000"/>
                </a:solidFill>
              </a:rPr>
              <a:t>UNIX</a:t>
            </a:r>
            <a:r>
              <a:rPr lang="en-US" dirty="0"/>
              <a:t>, </a:t>
            </a:r>
            <a:r>
              <a:rPr lang="en-US" dirty="0">
                <a:solidFill>
                  <a:srgbClr val="FF0000"/>
                </a:solidFill>
              </a:rPr>
              <a:t>Linux</a:t>
            </a:r>
            <a:r>
              <a:rPr lang="en-US" dirty="0"/>
              <a:t>, </a:t>
            </a:r>
            <a:r>
              <a:rPr lang="en-US" dirty="0">
                <a:solidFill>
                  <a:srgbClr val="FF0000"/>
                </a:solidFill>
              </a:rPr>
              <a:t>MS-DOS</a:t>
            </a:r>
            <a:r>
              <a:rPr lang="en-US" dirty="0"/>
              <a:t> and Windows (XP, Windows Vista, Windows 7, Windows 8, Windows 10 etc.).</a:t>
            </a:r>
            <a:endParaRPr lang="en-GB" dirty="0"/>
          </a:p>
        </p:txBody>
      </p:sp>
      <p:sp>
        <p:nvSpPr>
          <p:cNvPr id="4" name="Date Placeholder 3"/>
          <p:cNvSpPr>
            <a:spLocks noGrp="1"/>
          </p:cNvSpPr>
          <p:nvPr>
            <p:ph type="dt" sz="quarter" idx="4294967295"/>
          </p:nvPr>
        </p:nvSpPr>
        <p:spPr>
          <a:xfrm>
            <a:off x="0" y="6381750"/>
            <a:ext cx="2209800" cy="476250"/>
          </a:xfrm>
          <a:prstGeom prst="rect">
            <a:avLst/>
          </a:prstGeom>
        </p:spPr>
        <p:txBody>
          <a:bodyPr/>
          <a:lstStyle/>
          <a:p>
            <a:pPr>
              <a:defRPr/>
            </a:pPr>
            <a:r>
              <a:rPr lang="en-US"/>
              <a:t> </a:t>
            </a:r>
          </a:p>
        </p:txBody>
      </p:sp>
    </p:spTree>
  </p:cSld>
  <p:clrMapOvr>
    <a:masterClrMapping/>
  </p:clrMapOvr>
  <p:transition spd="slow"/>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Title 1"/>
          <p:cNvSpPr>
            <a:spLocks noGrp="1"/>
          </p:cNvSpPr>
          <p:nvPr>
            <p:ph type="title"/>
          </p:nvPr>
        </p:nvSpPr>
        <p:spPr/>
        <p:txBody>
          <a:bodyPr/>
          <a:lstStyle/>
          <a:p>
            <a:r>
              <a:rPr lang="en-US" sz="8800" dirty="0"/>
              <a:t>Mac OS</a:t>
            </a:r>
            <a:endParaRPr lang="en-GB" sz="8800" dirty="0"/>
          </a:p>
        </p:txBody>
      </p:sp>
      <p:sp>
        <p:nvSpPr>
          <p:cNvPr id="65539" name="Content Placeholder 2"/>
          <p:cNvSpPr>
            <a:spLocks noGrp="1"/>
          </p:cNvSpPr>
          <p:nvPr>
            <p:ph idx="1"/>
          </p:nvPr>
        </p:nvSpPr>
        <p:spPr>
          <a:xfrm>
            <a:off x="30163" y="1393825"/>
            <a:ext cx="9083675" cy="4983163"/>
          </a:xfrm>
        </p:spPr>
        <p:txBody>
          <a:bodyPr/>
          <a:lstStyle/>
          <a:p>
            <a:pPr>
              <a:spcBef>
                <a:spcPct val="0"/>
              </a:spcBef>
            </a:pPr>
            <a:r>
              <a:rPr lang="en-US" dirty="0"/>
              <a:t>Macintosh operating system was released in 1984 with Apple’s Macintosh computers.</a:t>
            </a:r>
          </a:p>
          <a:p>
            <a:pPr>
              <a:spcBef>
                <a:spcPct val="0"/>
              </a:spcBef>
            </a:pPr>
            <a:r>
              <a:rPr lang="en-US" dirty="0"/>
              <a:t>Mac OS X includes features such as a GUI, multitasking, large photo-quality icons, </a:t>
            </a:r>
          </a:p>
          <a:p>
            <a:pPr>
              <a:spcBef>
                <a:spcPct val="0"/>
              </a:spcBef>
            </a:pPr>
            <a:r>
              <a:rPr lang="en-US" dirty="0"/>
              <a:t>built-in networking support, email, online shopping, enhanced speech recognition, </a:t>
            </a:r>
          </a:p>
          <a:p>
            <a:pPr>
              <a:spcBef>
                <a:spcPct val="0"/>
              </a:spcBef>
            </a:pPr>
            <a:r>
              <a:rPr lang="en-US" dirty="0"/>
              <a:t>CD burning, and enhanced multimedia capabilities.</a:t>
            </a:r>
            <a:endParaRPr lang="en-GB" dirty="0"/>
          </a:p>
        </p:txBody>
      </p:sp>
      <p:sp>
        <p:nvSpPr>
          <p:cNvPr id="4" name="Date Placeholder 3"/>
          <p:cNvSpPr>
            <a:spLocks noGrp="1"/>
          </p:cNvSpPr>
          <p:nvPr>
            <p:ph type="dt" sz="quarter" idx="4294967295"/>
          </p:nvPr>
        </p:nvSpPr>
        <p:spPr>
          <a:xfrm>
            <a:off x="0" y="6381750"/>
            <a:ext cx="2209800" cy="476250"/>
          </a:xfrm>
          <a:prstGeom prst="rect">
            <a:avLst/>
          </a:prstGeom>
        </p:spPr>
        <p:txBody>
          <a:bodyPr/>
          <a:lstStyle/>
          <a:p>
            <a:pPr>
              <a:defRPr/>
            </a:pPr>
            <a:r>
              <a:rPr lang="en-US"/>
              <a:t> </a:t>
            </a:r>
          </a:p>
        </p:txBody>
      </p:sp>
    </p:spTree>
  </p:cSld>
  <p:clrMapOvr>
    <a:masterClrMapping/>
  </p:clrMapOvr>
  <p:transition spd="slow"/>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Title 1"/>
          <p:cNvSpPr>
            <a:spLocks noGrp="1"/>
          </p:cNvSpPr>
          <p:nvPr>
            <p:ph type="title"/>
          </p:nvPr>
        </p:nvSpPr>
        <p:spPr/>
        <p:txBody>
          <a:bodyPr/>
          <a:lstStyle/>
          <a:p>
            <a:endParaRPr lang="en-GB"/>
          </a:p>
        </p:txBody>
      </p:sp>
      <p:sp>
        <p:nvSpPr>
          <p:cNvPr id="66563" name="Content Placeholder 2"/>
          <p:cNvSpPr>
            <a:spLocks noGrp="1"/>
          </p:cNvSpPr>
          <p:nvPr>
            <p:ph idx="1"/>
          </p:nvPr>
        </p:nvSpPr>
        <p:spPr>
          <a:xfrm>
            <a:off x="30163" y="1393825"/>
            <a:ext cx="9083675" cy="4983163"/>
          </a:xfrm>
        </p:spPr>
        <p:txBody>
          <a:bodyPr/>
          <a:lstStyle/>
          <a:p>
            <a:pPr>
              <a:spcBef>
                <a:spcPct val="0"/>
              </a:spcBef>
            </a:pPr>
            <a:endParaRPr lang="en-GB"/>
          </a:p>
        </p:txBody>
      </p:sp>
      <p:sp>
        <p:nvSpPr>
          <p:cNvPr id="4" name="Date Placeholder 3"/>
          <p:cNvSpPr>
            <a:spLocks noGrp="1"/>
          </p:cNvSpPr>
          <p:nvPr>
            <p:ph type="dt" sz="quarter" idx="4294967295"/>
          </p:nvPr>
        </p:nvSpPr>
        <p:spPr>
          <a:xfrm>
            <a:off x="0" y="6381750"/>
            <a:ext cx="2209800" cy="476250"/>
          </a:xfrm>
          <a:prstGeom prst="rect">
            <a:avLst/>
          </a:prstGeom>
        </p:spPr>
        <p:txBody>
          <a:bodyPr/>
          <a:lstStyle/>
          <a:p>
            <a:pPr>
              <a:defRPr/>
            </a:pPr>
            <a:r>
              <a:rPr lang="en-US"/>
              <a:t> </a:t>
            </a:r>
          </a:p>
        </p:txBody>
      </p:sp>
      <p:sp>
        <p:nvSpPr>
          <p:cNvPr id="5" name="Slide Number Placeholder 4"/>
          <p:cNvSpPr>
            <a:spLocks noGrp="1"/>
          </p:cNvSpPr>
          <p:nvPr>
            <p:ph type="sldNum" sz="quarter" idx="4294967295"/>
          </p:nvPr>
        </p:nvSpPr>
        <p:spPr>
          <a:xfrm>
            <a:off x="7010400" y="6381750"/>
            <a:ext cx="2133600" cy="476250"/>
          </a:xfrm>
          <a:prstGeom prst="rect">
            <a:avLst/>
          </a:prstGeom>
        </p:spPr>
        <p:txBody>
          <a:bodyPr/>
          <a:lstStyle/>
          <a:p>
            <a:pPr>
              <a:defRPr/>
            </a:pPr>
            <a:fld id="{473D0D2F-03FA-491B-9AA7-2F4314647752}" type="slidenum">
              <a:rPr lang="en-US" smtClean="0"/>
              <a:pPr>
                <a:defRPr/>
              </a:pPr>
              <a:t>16</a:t>
            </a:fld>
            <a:endParaRPr lang="en-US" dirty="0"/>
          </a:p>
        </p:txBody>
      </p:sp>
      <p:pic>
        <p:nvPicPr>
          <p:cNvPr id="66566" name="Picture 5" descr="C:\Data\Course\_uc12\PowerPoint_Presentations\Figures\Figures_Ch05\Fig05-16.bmp"/>
          <p:cNvPicPr>
            <a:picLocks noChangeAspect="1" noChangeArrowheads="1"/>
          </p:cNvPicPr>
          <p:nvPr/>
        </p:nvPicPr>
        <p:blipFill>
          <a:blip r:embed="rId2"/>
          <a:srcRect/>
          <a:stretch>
            <a:fillRect/>
          </a:stretch>
        </p:blipFill>
        <p:spPr bwMode="auto">
          <a:xfrm>
            <a:off x="0" y="0"/>
            <a:ext cx="9144000" cy="6870700"/>
          </a:xfrm>
          <a:prstGeom prst="rect">
            <a:avLst/>
          </a:prstGeom>
          <a:noFill/>
          <a:ln w="9525">
            <a:noFill/>
            <a:miter lim="800000"/>
            <a:headEnd/>
            <a:tailEnd/>
          </a:ln>
        </p:spPr>
      </p:pic>
    </p:spTree>
  </p:cSld>
  <p:clrMapOvr>
    <a:masterClrMapping/>
  </p:clrMapOvr>
  <p:transition spd="slow"/>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Title 1"/>
          <p:cNvSpPr>
            <a:spLocks noGrp="1"/>
          </p:cNvSpPr>
          <p:nvPr>
            <p:ph type="title"/>
          </p:nvPr>
        </p:nvSpPr>
        <p:spPr/>
        <p:txBody>
          <a:bodyPr/>
          <a:lstStyle/>
          <a:p>
            <a:r>
              <a:rPr lang="en-US" sz="8000" dirty="0"/>
              <a:t>UNIX</a:t>
            </a:r>
            <a:endParaRPr lang="en-GB" sz="8000" dirty="0"/>
          </a:p>
        </p:txBody>
      </p:sp>
      <p:sp>
        <p:nvSpPr>
          <p:cNvPr id="67587" name="Content Placeholder 2"/>
          <p:cNvSpPr>
            <a:spLocks noGrp="1"/>
          </p:cNvSpPr>
          <p:nvPr>
            <p:ph idx="1"/>
          </p:nvPr>
        </p:nvSpPr>
        <p:spPr>
          <a:xfrm>
            <a:off x="30163" y="1393825"/>
            <a:ext cx="9083675" cy="4983163"/>
          </a:xfrm>
        </p:spPr>
        <p:txBody>
          <a:bodyPr/>
          <a:lstStyle/>
          <a:p>
            <a:pPr>
              <a:spcBef>
                <a:spcPct val="0"/>
              </a:spcBef>
            </a:pPr>
            <a:r>
              <a:rPr lang="en-US" sz="3200" dirty="0"/>
              <a:t>UNIX  is a multitasking operating system developed in the early  1970s by scientists at Bell Laboratories.</a:t>
            </a:r>
          </a:p>
          <a:p>
            <a:pPr>
              <a:spcBef>
                <a:spcPct val="0"/>
              </a:spcBef>
            </a:pPr>
            <a:r>
              <a:rPr lang="en-US" sz="3200" dirty="0"/>
              <a:t>Some versions of UNIX have a command-line interface, and others offer a graphical user interface.</a:t>
            </a:r>
          </a:p>
          <a:p>
            <a:pPr>
              <a:spcBef>
                <a:spcPct val="0"/>
              </a:spcBef>
            </a:pPr>
            <a:r>
              <a:rPr lang="en-US" sz="3200" dirty="0"/>
              <a:t>Power users often work with UNIX because of its flexibility and power. </a:t>
            </a:r>
          </a:p>
          <a:p>
            <a:pPr>
              <a:spcBef>
                <a:spcPct val="0"/>
              </a:spcBef>
            </a:pPr>
            <a:r>
              <a:rPr lang="en-US" sz="3200" dirty="0"/>
              <a:t>Manufacturers such as Sun and IBM often sell personal computers and workstations with a UNIX operating system.</a:t>
            </a:r>
            <a:endParaRPr lang="en-GB" sz="3200" dirty="0"/>
          </a:p>
        </p:txBody>
      </p:sp>
      <p:sp>
        <p:nvSpPr>
          <p:cNvPr id="4" name="Date Placeholder 3"/>
          <p:cNvSpPr>
            <a:spLocks noGrp="1"/>
          </p:cNvSpPr>
          <p:nvPr>
            <p:ph type="dt" sz="quarter" idx="4294967295"/>
          </p:nvPr>
        </p:nvSpPr>
        <p:spPr>
          <a:xfrm>
            <a:off x="0" y="6381750"/>
            <a:ext cx="2209800" cy="476250"/>
          </a:xfrm>
          <a:prstGeom prst="rect">
            <a:avLst/>
          </a:prstGeom>
        </p:spPr>
        <p:txBody>
          <a:bodyPr/>
          <a:lstStyle/>
          <a:p>
            <a:pPr>
              <a:defRPr/>
            </a:pPr>
            <a:r>
              <a:rPr lang="en-US"/>
              <a:t> </a:t>
            </a:r>
          </a:p>
        </p:txBody>
      </p:sp>
    </p:spTree>
  </p:cSld>
  <p:clrMapOvr>
    <a:masterClrMapping/>
  </p:clrMapOvr>
  <p:transition spd="slow"/>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Title 1"/>
          <p:cNvSpPr>
            <a:spLocks noGrp="1"/>
          </p:cNvSpPr>
          <p:nvPr>
            <p:ph type="title"/>
          </p:nvPr>
        </p:nvSpPr>
        <p:spPr/>
        <p:txBody>
          <a:bodyPr/>
          <a:lstStyle/>
          <a:p>
            <a:r>
              <a:rPr lang="en-US" sz="8800" dirty="0"/>
              <a:t>Linux</a:t>
            </a:r>
            <a:endParaRPr lang="en-GB" sz="8800" dirty="0"/>
          </a:p>
        </p:txBody>
      </p:sp>
      <p:sp>
        <p:nvSpPr>
          <p:cNvPr id="68611" name="Content Placeholder 2"/>
          <p:cNvSpPr>
            <a:spLocks noGrp="1"/>
          </p:cNvSpPr>
          <p:nvPr>
            <p:ph idx="1"/>
          </p:nvPr>
        </p:nvSpPr>
        <p:spPr>
          <a:xfrm>
            <a:off x="30163" y="1000108"/>
            <a:ext cx="9083675" cy="4983163"/>
          </a:xfrm>
        </p:spPr>
        <p:txBody>
          <a:bodyPr/>
          <a:lstStyle/>
          <a:p>
            <a:pPr>
              <a:spcBef>
                <a:spcPct val="0"/>
              </a:spcBef>
            </a:pPr>
            <a:r>
              <a:rPr lang="en-US" sz="3000" dirty="0"/>
              <a:t>Linux is one of the fastest growing operating systems. </a:t>
            </a:r>
          </a:p>
          <a:p>
            <a:pPr>
              <a:spcBef>
                <a:spcPct val="0"/>
              </a:spcBef>
            </a:pPr>
            <a:r>
              <a:rPr lang="en-US" sz="3000" dirty="0"/>
              <a:t>Linux is a free, open source, UNIX-like operating system. </a:t>
            </a:r>
          </a:p>
          <a:p>
            <a:pPr>
              <a:spcBef>
                <a:spcPct val="0"/>
              </a:spcBef>
            </a:pPr>
            <a:r>
              <a:rPr lang="en-US" sz="3000" dirty="0"/>
              <a:t>Open source software means its code is provided for use, modification, and redistribution. It has no restrictions from the copyright holder.</a:t>
            </a:r>
          </a:p>
          <a:p>
            <a:pPr>
              <a:spcBef>
                <a:spcPct val="0"/>
              </a:spcBef>
            </a:pPr>
            <a:r>
              <a:rPr lang="en-US" sz="3000" dirty="0"/>
              <a:t>Some versions of Linux are command-line. Others are GUI.</a:t>
            </a:r>
          </a:p>
          <a:p>
            <a:pPr>
              <a:spcBef>
                <a:spcPct val="0"/>
              </a:spcBef>
            </a:pPr>
            <a:r>
              <a:rPr lang="en-US" sz="3000" dirty="0"/>
              <a:t>Linux comes with very many utilities and applications such as open office.</a:t>
            </a:r>
          </a:p>
          <a:p>
            <a:pPr>
              <a:spcBef>
                <a:spcPct val="0"/>
              </a:spcBef>
            </a:pPr>
            <a:r>
              <a:rPr lang="en-US" sz="3000" dirty="0"/>
              <a:t>A Live CD of Linux allows users to boot from it and preview the operating system without installing it. </a:t>
            </a:r>
          </a:p>
        </p:txBody>
      </p:sp>
      <p:sp>
        <p:nvSpPr>
          <p:cNvPr id="4" name="Date Placeholder 3"/>
          <p:cNvSpPr>
            <a:spLocks noGrp="1"/>
          </p:cNvSpPr>
          <p:nvPr>
            <p:ph type="dt" sz="quarter" idx="4294967295"/>
          </p:nvPr>
        </p:nvSpPr>
        <p:spPr>
          <a:xfrm>
            <a:off x="0" y="6381750"/>
            <a:ext cx="2209800" cy="476250"/>
          </a:xfrm>
          <a:prstGeom prst="rect">
            <a:avLst/>
          </a:prstGeom>
        </p:spPr>
        <p:txBody>
          <a:bodyPr/>
          <a:lstStyle/>
          <a:p>
            <a:pPr>
              <a:defRPr/>
            </a:pPr>
            <a:r>
              <a:rPr lang="en-US"/>
              <a:t> </a:t>
            </a:r>
          </a:p>
        </p:txBody>
      </p:sp>
    </p:spTree>
  </p:cSld>
  <p:clrMapOvr>
    <a:masterClrMapping/>
  </p:clrMapOvr>
  <p:transition spd="slow"/>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Title 1"/>
          <p:cNvSpPr>
            <a:spLocks noGrp="1"/>
          </p:cNvSpPr>
          <p:nvPr>
            <p:ph type="title"/>
          </p:nvPr>
        </p:nvSpPr>
        <p:spPr/>
        <p:txBody>
          <a:bodyPr/>
          <a:lstStyle/>
          <a:p>
            <a:r>
              <a:rPr lang="en-US" sz="6600" dirty="0"/>
              <a:t>MS-DOS</a:t>
            </a:r>
            <a:endParaRPr lang="en-GB" sz="6600" dirty="0"/>
          </a:p>
        </p:txBody>
      </p:sp>
      <p:sp>
        <p:nvSpPr>
          <p:cNvPr id="69635" name="Content Placeholder 2"/>
          <p:cNvSpPr>
            <a:spLocks noGrp="1"/>
          </p:cNvSpPr>
          <p:nvPr>
            <p:ph idx="1"/>
          </p:nvPr>
        </p:nvSpPr>
        <p:spPr>
          <a:xfrm>
            <a:off x="30163" y="1393825"/>
            <a:ext cx="9083675" cy="4983163"/>
          </a:xfrm>
        </p:spPr>
        <p:txBody>
          <a:bodyPr/>
          <a:lstStyle/>
          <a:p>
            <a:pPr>
              <a:spcBef>
                <a:spcPct val="0"/>
              </a:spcBef>
            </a:pPr>
            <a:r>
              <a:rPr lang="en-US" sz="3200" dirty="0"/>
              <a:t>In the early 1980s, Bill Gates’ Microsoft Corporation introduced DOS (Disk  Operating System) as its first operating system for IBM PCs. </a:t>
            </a:r>
          </a:p>
          <a:p>
            <a:pPr>
              <a:spcBef>
                <a:spcPct val="0"/>
              </a:spcBef>
            </a:pPr>
            <a:r>
              <a:rPr lang="en-US" sz="3200" dirty="0"/>
              <a:t>DOS originally used a command-line interface. </a:t>
            </a:r>
          </a:p>
          <a:p>
            <a:pPr>
              <a:spcBef>
                <a:spcPct val="0"/>
              </a:spcBef>
            </a:pPr>
            <a:r>
              <a:rPr lang="en-US" sz="3200" dirty="0"/>
              <a:t>Later versions of DOS included both command-line and menu-driven user interfaces.</a:t>
            </a:r>
          </a:p>
          <a:p>
            <a:pPr>
              <a:spcBef>
                <a:spcPct val="0"/>
              </a:spcBef>
            </a:pPr>
            <a:r>
              <a:rPr lang="en-US" sz="3200" dirty="0"/>
              <a:t>Today, DOS is rarely used because it does not offer a graphical user interface and it cannot take full advantage of modern computer microprocessors.</a:t>
            </a:r>
            <a:endParaRPr lang="en-GB" sz="3200" dirty="0"/>
          </a:p>
        </p:txBody>
      </p:sp>
      <p:sp>
        <p:nvSpPr>
          <p:cNvPr id="4" name="Date Placeholder 3"/>
          <p:cNvSpPr>
            <a:spLocks noGrp="1"/>
          </p:cNvSpPr>
          <p:nvPr>
            <p:ph type="dt" sz="quarter" idx="4294967295"/>
          </p:nvPr>
        </p:nvSpPr>
        <p:spPr>
          <a:xfrm>
            <a:off x="0" y="6381750"/>
            <a:ext cx="2209800" cy="476250"/>
          </a:xfrm>
          <a:prstGeom prst="rect">
            <a:avLst/>
          </a:prstGeom>
        </p:spPr>
        <p:txBody>
          <a:bodyPr/>
          <a:lstStyle/>
          <a:p>
            <a:pPr>
              <a:defRPr/>
            </a:pPr>
            <a:r>
              <a:rPr lang="en-US"/>
              <a:t> </a:t>
            </a:r>
          </a:p>
        </p:txBody>
      </p:sp>
    </p:spTree>
  </p:cSld>
  <p:clrMapOvr>
    <a:masterClrMapping/>
  </p:clrMapOvr>
  <p:transition spd="slow"/>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b="1" dirty="0"/>
              <a:t>Background</a:t>
            </a:r>
            <a:endParaRPr lang="en-GB" dirty="0"/>
          </a:p>
        </p:txBody>
      </p:sp>
      <p:sp>
        <p:nvSpPr>
          <p:cNvPr id="3" name="Content Placeholder 2"/>
          <p:cNvSpPr>
            <a:spLocks noGrp="1"/>
          </p:cNvSpPr>
          <p:nvPr>
            <p:ph idx="1"/>
          </p:nvPr>
        </p:nvSpPr>
        <p:spPr/>
        <p:txBody>
          <a:bodyPr/>
          <a:lstStyle/>
          <a:p>
            <a:r>
              <a:rPr lang="en-GB" sz="2600" dirty="0"/>
              <a:t>As mentioned in Topic 5 (Computer Hardware), computer software is compared to your mind. Each and everything that happens inside the computer is controlled by some form of software: from the high level word processors, games and other applications, to the low-level device drivers that tell your hardware exactly what it has to do to make them work properly.</a:t>
            </a:r>
            <a:br>
              <a:rPr lang="en-GB" sz="2600" dirty="0"/>
            </a:br>
            <a:r>
              <a:rPr lang="en-GB" sz="2600" dirty="0"/>
              <a:t>Software is a collection of computer programmes and related data that provides instructions to computer hardware. It is these instructions which tell the hardware that it needs to print a document or save a file or display a webpage, etc.</a:t>
            </a:r>
            <a:br>
              <a:rPr lang="en-GB" sz="2600" dirty="0"/>
            </a:br>
            <a:endParaRPr lang="en-GB" sz="2600" dirty="0"/>
          </a:p>
          <a:p>
            <a:r>
              <a:rPr lang="en-GB" sz="2600" b="1" dirty="0"/>
              <a:t>Learning Outcome: </a:t>
            </a:r>
            <a:r>
              <a:rPr lang="en-GB" sz="2600" dirty="0"/>
              <a:t>The learner should be able to describe the major categories of software and their functions.</a:t>
            </a:r>
            <a:br>
              <a:rPr lang="en-GB" sz="2600" dirty="0"/>
            </a:br>
            <a:br>
              <a:rPr lang="en-GB" sz="2600" dirty="0"/>
            </a:br>
            <a:endParaRPr lang="en-GB" sz="26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61" name="Title 5"/>
          <p:cNvSpPr>
            <a:spLocks noGrp="1"/>
          </p:cNvSpPr>
          <p:nvPr>
            <p:ph type="title"/>
          </p:nvPr>
        </p:nvSpPr>
        <p:spPr>
          <a:xfrm>
            <a:off x="28575" y="5943600"/>
            <a:ext cx="9193213" cy="942975"/>
          </a:xfrm>
        </p:spPr>
        <p:txBody>
          <a:bodyPr/>
          <a:lstStyle/>
          <a:p>
            <a:r>
              <a:rPr lang="en-GB" sz="2800"/>
              <a:t>US_Navy_Specialist_uses_the_existing_DOS-based _food_service_management_system _2011</a:t>
            </a:r>
          </a:p>
        </p:txBody>
      </p:sp>
      <p:sp>
        <p:nvSpPr>
          <p:cNvPr id="4" name="Date Placeholder 3"/>
          <p:cNvSpPr>
            <a:spLocks noGrp="1"/>
          </p:cNvSpPr>
          <p:nvPr>
            <p:ph type="dt" sz="half" idx="10"/>
          </p:nvPr>
        </p:nvSpPr>
        <p:spPr/>
        <p:txBody>
          <a:bodyPr/>
          <a:lstStyle/>
          <a:p>
            <a:pPr>
              <a:defRPr/>
            </a:pPr>
            <a:r>
              <a:rPr lang="en-US"/>
              <a:t> </a:t>
            </a:r>
          </a:p>
        </p:txBody>
      </p:sp>
      <p:sp>
        <p:nvSpPr>
          <p:cNvPr id="5" name="Slide Number Placeholder 4"/>
          <p:cNvSpPr>
            <a:spLocks noGrp="1"/>
          </p:cNvSpPr>
          <p:nvPr>
            <p:ph type="sldNum" sz="quarter" idx="12"/>
          </p:nvPr>
        </p:nvSpPr>
        <p:spPr/>
        <p:txBody>
          <a:bodyPr/>
          <a:lstStyle/>
          <a:p>
            <a:pPr>
              <a:defRPr/>
            </a:pPr>
            <a:fld id="{9B717148-14F8-4E87-A516-4A8AB51116F6}" type="slidenum">
              <a:rPr lang="en-US" smtClean="0"/>
              <a:pPr>
                <a:defRPr/>
              </a:pPr>
              <a:t>20</a:t>
            </a:fld>
            <a:endParaRPr lang="en-US" dirty="0"/>
          </a:p>
        </p:txBody>
      </p:sp>
      <p:pic>
        <p:nvPicPr>
          <p:cNvPr id="70660" name="Picture 2" descr="C:\Users\Rogers\Desktop\800px-US_Navy_110129-N-7676W-152_Culinary_Specialist_3rd_Class_John_Smith_uses_the_existing_DOS-based_food_service_management_system_aboard_the_aircraft_2011.jpg"/>
          <p:cNvPicPr>
            <a:picLocks noChangeAspect="1" noChangeArrowheads="1"/>
          </p:cNvPicPr>
          <p:nvPr/>
        </p:nvPicPr>
        <p:blipFill>
          <a:blip r:embed="rId2"/>
          <a:srcRect r="6548"/>
          <a:stretch>
            <a:fillRect/>
          </a:stretch>
        </p:blipFill>
        <p:spPr bwMode="auto">
          <a:xfrm>
            <a:off x="0" y="0"/>
            <a:ext cx="9221788" cy="6858000"/>
          </a:xfrm>
          <a:prstGeom prst="rect">
            <a:avLst/>
          </a:prstGeom>
          <a:noFill/>
          <a:ln w="9525">
            <a:noFill/>
            <a:miter lim="800000"/>
            <a:headEnd/>
            <a:tailEnd/>
          </a:ln>
        </p:spPr>
      </p:pic>
    </p:spTree>
  </p:cSld>
  <p:clrMapOvr>
    <a:masterClrMapping/>
  </p:clrMapOvr>
  <p:transition>
    <p:random/>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Title 1"/>
          <p:cNvSpPr>
            <a:spLocks noGrp="1"/>
          </p:cNvSpPr>
          <p:nvPr>
            <p:ph type="title"/>
          </p:nvPr>
        </p:nvSpPr>
        <p:spPr/>
        <p:txBody>
          <a:bodyPr/>
          <a:lstStyle/>
          <a:p>
            <a:r>
              <a:rPr lang="en-US" dirty="0"/>
              <a:t>Microsoft Windows</a:t>
            </a:r>
            <a:endParaRPr lang="en-GB" dirty="0"/>
          </a:p>
        </p:txBody>
      </p:sp>
      <p:sp>
        <p:nvSpPr>
          <p:cNvPr id="71683" name="Content Placeholder 2"/>
          <p:cNvSpPr>
            <a:spLocks noGrp="1"/>
          </p:cNvSpPr>
          <p:nvPr>
            <p:ph idx="1"/>
          </p:nvPr>
        </p:nvSpPr>
        <p:spPr>
          <a:xfrm>
            <a:off x="60325" y="1017605"/>
            <a:ext cx="9083675" cy="5483229"/>
          </a:xfrm>
        </p:spPr>
        <p:txBody>
          <a:bodyPr/>
          <a:lstStyle/>
          <a:p>
            <a:pPr>
              <a:spcBef>
                <a:spcPct val="0"/>
              </a:spcBef>
            </a:pPr>
            <a:r>
              <a:rPr lang="en-US" sz="3000" dirty="0"/>
              <a:t>Microsoft introduced an operating environment named Windows 1.0 on November 20, 1985.</a:t>
            </a:r>
          </a:p>
          <a:p>
            <a:pPr>
              <a:spcBef>
                <a:spcPct val="0"/>
              </a:spcBef>
            </a:pPr>
            <a:r>
              <a:rPr lang="en-US" sz="3000" dirty="0"/>
              <a:t>It was Microsoft's first attempt to implement a multi-tasking graphical user interface-based operating environment on the PC platform.</a:t>
            </a:r>
          </a:p>
          <a:p>
            <a:pPr>
              <a:spcBef>
                <a:spcPct val="0"/>
              </a:spcBef>
            </a:pPr>
            <a:r>
              <a:rPr lang="en-US" sz="3000" dirty="0"/>
              <a:t>Since then, Many versions have been released, each with various new innovative features and functions.</a:t>
            </a:r>
          </a:p>
          <a:p>
            <a:pPr>
              <a:spcBef>
                <a:spcPct val="0"/>
              </a:spcBef>
            </a:pPr>
            <a:r>
              <a:rPr lang="en-US" sz="3000" dirty="0"/>
              <a:t>These include Windows 2.0,  Windows 95, 98, Me,   Windows NT 3.1,  Windows 2000, Windows XP,   Windows Vista, Windows 7, Windows 8, Windows 8.1 and Windows 10</a:t>
            </a:r>
            <a:endParaRPr lang="en-GB" sz="3000" dirty="0"/>
          </a:p>
        </p:txBody>
      </p:sp>
      <p:sp>
        <p:nvSpPr>
          <p:cNvPr id="4" name="Date Placeholder 3"/>
          <p:cNvSpPr>
            <a:spLocks noGrp="1"/>
          </p:cNvSpPr>
          <p:nvPr>
            <p:ph type="dt" sz="quarter" idx="4294967295"/>
          </p:nvPr>
        </p:nvSpPr>
        <p:spPr>
          <a:xfrm>
            <a:off x="0" y="6381750"/>
            <a:ext cx="2209800" cy="476250"/>
          </a:xfrm>
          <a:prstGeom prst="rect">
            <a:avLst/>
          </a:prstGeom>
        </p:spPr>
        <p:txBody>
          <a:bodyPr/>
          <a:lstStyle/>
          <a:p>
            <a:pPr>
              <a:defRPr/>
            </a:pPr>
            <a:r>
              <a:rPr lang="en-US"/>
              <a:t> </a:t>
            </a:r>
          </a:p>
        </p:txBody>
      </p:sp>
    </p:spTree>
  </p:cSld>
  <p:clrMapOvr>
    <a:masterClrMapping/>
  </p:clrMapOvr>
  <p:transition spd="slow"/>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Title 1"/>
          <p:cNvSpPr>
            <a:spLocks noGrp="1"/>
          </p:cNvSpPr>
          <p:nvPr>
            <p:ph type="title"/>
          </p:nvPr>
        </p:nvSpPr>
        <p:spPr/>
        <p:txBody>
          <a:bodyPr/>
          <a:lstStyle/>
          <a:p>
            <a:r>
              <a:rPr lang="en-GB" dirty="0"/>
              <a:t>Screenshot of Windows 1.01</a:t>
            </a:r>
          </a:p>
        </p:txBody>
      </p:sp>
      <p:sp>
        <p:nvSpPr>
          <p:cNvPr id="72707" name="Content Placeholder 2"/>
          <p:cNvSpPr>
            <a:spLocks noGrp="1"/>
          </p:cNvSpPr>
          <p:nvPr>
            <p:ph idx="1"/>
          </p:nvPr>
        </p:nvSpPr>
        <p:spPr>
          <a:xfrm>
            <a:off x="0" y="1981200"/>
            <a:ext cx="9113838" cy="4395788"/>
          </a:xfrm>
        </p:spPr>
        <p:txBody>
          <a:bodyPr/>
          <a:lstStyle/>
          <a:p>
            <a:pPr>
              <a:spcBef>
                <a:spcPct val="0"/>
              </a:spcBef>
            </a:pPr>
            <a:endParaRPr lang="en-GB"/>
          </a:p>
        </p:txBody>
      </p:sp>
      <p:sp>
        <p:nvSpPr>
          <p:cNvPr id="4" name="Date Placeholder 3"/>
          <p:cNvSpPr>
            <a:spLocks noGrp="1"/>
          </p:cNvSpPr>
          <p:nvPr>
            <p:ph type="dt" sz="quarter" idx="4294967295"/>
          </p:nvPr>
        </p:nvSpPr>
        <p:spPr>
          <a:xfrm>
            <a:off x="0" y="6381750"/>
            <a:ext cx="2209800" cy="476250"/>
          </a:xfrm>
          <a:prstGeom prst="rect">
            <a:avLst/>
          </a:prstGeom>
        </p:spPr>
        <p:txBody>
          <a:bodyPr/>
          <a:lstStyle/>
          <a:p>
            <a:pPr>
              <a:defRPr/>
            </a:pPr>
            <a:r>
              <a:rPr lang="en-US"/>
              <a:t> </a:t>
            </a:r>
          </a:p>
        </p:txBody>
      </p:sp>
      <p:sp>
        <p:nvSpPr>
          <p:cNvPr id="5" name="Slide Number Placeholder 4"/>
          <p:cNvSpPr>
            <a:spLocks noGrp="1"/>
          </p:cNvSpPr>
          <p:nvPr>
            <p:ph type="sldNum" sz="quarter" idx="4294967295"/>
          </p:nvPr>
        </p:nvSpPr>
        <p:spPr>
          <a:xfrm>
            <a:off x="7010400" y="6381750"/>
            <a:ext cx="2133600" cy="476250"/>
          </a:xfrm>
          <a:prstGeom prst="rect">
            <a:avLst/>
          </a:prstGeom>
        </p:spPr>
        <p:txBody>
          <a:bodyPr/>
          <a:lstStyle/>
          <a:p>
            <a:pPr>
              <a:defRPr/>
            </a:pPr>
            <a:fld id="{B933FDE0-3151-4E81-9031-430F221300F4}" type="slidenum">
              <a:rPr lang="en-US" smtClean="0"/>
              <a:pPr>
                <a:defRPr/>
              </a:pPr>
              <a:t>22</a:t>
            </a:fld>
            <a:endParaRPr lang="en-US" dirty="0"/>
          </a:p>
        </p:txBody>
      </p:sp>
      <p:pic>
        <p:nvPicPr>
          <p:cNvPr id="72710" name="Picture 2" descr="C:\Users\Rogers\Desktop\Windows1.0.png"/>
          <p:cNvPicPr>
            <a:picLocks noChangeAspect="1" noChangeArrowheads="1"/>
          </p:cNvPicPr>
          <p:nvPr/>
        </p:nvPicPr>
        <p:blipFill>
          <a:blip r:embed="rId2"/>
          <a:srcRect/>
          <a:stretch>
            <a:fillRect/>
          </a:stretch>
        </p:blipFill>
        <p:spPr bwMode="auto">
          <a:xfrm>
            <a:off x="-49213" y="1371600"/>
            <a:ext cx="9201151" cy="5502275"/>
          </a:xfrm>
          <a:prstGeom prst="rect">
            <a:avLst/>
          </a:prstGeom>
          <a:noFill/>
          <a:ln w="9525">
            <a:noFill/>
            <a:miter lim="800000"/>
            <a:headEnd/>
            <a:tailEnd/>
          </a:ln>
        </p:spPr>
      </p:pic>
    </p:spTree>
  </p:cSld>
  <p:clrMapOvr>
    <a:masterClrMapping/>
  </p:clrMapOvr>
  <p:transition spd="slow"/>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4" name="Title 1"/>
          <p:cNvSpPr>
            <a:spLocks noGrp="1"/>
          </p:cNvSpPr>
          <p:nvPr>
            <p:ph type="title"/>
          </p:nvPr>
        </p:nvSpPr>
        <p:spPr>
          <a:xfrm>
            <a:off x="7162800" y="3581400"/>
            <a:ext cx="1981200" cy="1566863"/>
          </a:xfrm>
        </p:spPr>
        <p:txBody>
          <a:bodyPr/>
          <a:lstStyle/>
          <a:p>
            <a:r>
              <a:rPr lang="en-US" sz="3200"/>
              <a:t>Windows Vista Features</a:t>
            </a:r>
            <a:endParaRPr lang="en-GB" sz="3200"/>
          </a:p>
        </p:txBody>
      </p:sp>
      <p:sp>
        <p:nvSpPr>
          <p:cNvPr id="73730" name="Content Placeholder 2"/>
          <p:cNvSpPr>
            <a:spLocks noGrp="1"/>
          </p:cNvSpPr>
          <p:nvPr>
            <p:ph idx="1"/>
          </p:nvPr>
        </p:nvSpPr>
        <p:spPr>
          <a:xfrm>
            <a:off x="30163" y="1393825"/>
            <a:ext cx="9083675" cy="4983163"/>
          </a:xfrm>
        </p:spPr>
        <p:txBody>
          <a:bodyPr/>
          <a:lstStyle/>
          <a:p>
            <a:pPr>
              <a:spcBef>
                <a:spcPct val="0"/>
              </a:spcBef>
            </a:pPr>
            <a:endParaRPr lang="en-GB"/>
          </a:p>
        </p:txBody>
      </p:sp>
      <p:sp>
        <p:nvSpPr>
          <p:cNvPr id="4" name="Date Placeholder 3"/>
          <p:cNvSpPr>
            <a:spLocks noGrp="1"/>
          </p:cNvSpPr>
          <p:nvPr>
            <p:ph type="dt" sz="quarter" idx="4294967295"/>
          </p:nvPr>
        </p:nvSpPr>
        <p:spPr>
          <a:xfrm>
            <a:off x="0" y="6381750"/>
            <a:ext cx="2209800" cy="476250"/>
          </a:xfrm>
          <a:prstGeom prst="rect">
            <a:avLst/>
          </a:prstGeom>
        </p:spPr>
        <p:txBody>
          <a:bodyPr/>
          <a:lstStyle/>
          <a:p>
            <a:pPr>
              <a:defRPr/>
            </a:pPr>
            <a:r>
              <a:rPr lang="en-US"/>
              <a:t> </a:t>
            </a:r>
          </a:p>
        </p:txBody>
      </p:sp>
      <p:sp>
        <p:nvSpPr>
          <p:cNvPr id="5" name="Slide Number Placeholder 4"/>
          <p:cNvSpPr>
            <a:spLocks noGrp="1"/>
          </p:cNvSpPr>
          <p:nvPr>
            <p:ph type="sldNum" sz="quarter" idx="4294967295"/>
          </p:nvPr>
        </p:nvSpPr>
        <p:spPr>
          <a:xfrm>
            <a:off x="7010400" y="6381750"/>
            <a:ext cx="2133600" cy="476250"/>
          </a:xfrm>
          <a:prstGeom prst="rect">
            <a:avLst/>
          </a:prstGeom>
        </p:spPr>
        <p:txBody>
          <a:bodyPr/>
          <a:lstStyle/>
          <a:p>
            <a:pPr>
              <a:defRPr/>
            </a:pPr>
            <a:fld id="{A51C2EE4-ABB5-4E2D-8585-1E2AEA80983E}" type="slidenum">
              <a:rPr lang="en-US" smtClean="0"/>
              <a:pPr>
                <a:defRPr/>
              </a:pPr>
              <a:t>23</a:t>
            </a:fld>
            <a:endParaRPr lang="en-US" dirty="0"/>
          </a:p>
        </p:txBody>
      </p:sp>
      <p:pic>
        <p:nvPicPr>
          <p:cNvPr id="6" name="Picture 5" descr="C:\Data\Course\_uc12\PowerPoint_Presentations\Figures\Figures_Ch05\Fig05-14.bmp"/>
          <p:cNvPicPr/>
          <p:nvPr/>
        </p:nvPicPr>
        <p:blipFill>
          <a:blip r:embed="rId2"/>
          <a:srcRect b="9950"/>
          <a:stretch>
            <a:fillRect/>
          </a:stretch>
        </p:blipFill>
        <p:spPr bwMode="auto">
          <a:xfrm>
            <a:off x="0" y="0"/>
            <a:ext cx="9144000" cy="6858000"/>
          </a:xfrm>
          <a:prstGeom prst="rect">
            <a:avLst/>
          </a:prstGeom>
          <a:noFill/>
          <a:ln w="9525" cmpd="sng">
            <a:solidFill>
              <a:schemeClr val="tx1">
                <a:lumMod val="100000"/>
                <a:lumOff val="0"/>
              </a:schemeClr>
            </a:solidFill>
            <a:miter lim="800000"/>
            <a:headEnd/>
            <a:tailEnd/>
          </a:ln>
          <a:effectLst/>
        </p:spPr>
      </p:pic>
      <p:sp>
        <p:nvSpPr>
          <p:cNvPr id="7" name="Title 1"/>
          <p:cNvSpPr txBox="1">
            <a:spLocks/>
          </p:cNvSpPr>
          <p:nvPr/>
        </p:nvSpPr>
        <p:spPr bwMode="auto">
          <a:xfrm>
            <a:off x="6546007" y="3902869"/>
            <a:ext cx="2628156" cy="99060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400" kern="1200">
                <a:solidFill>
                  <a:schemeClr val="tx1"/>
                </a:solidFill>
                <a:latin typeface="+mj-lt"/>
                <a:ea typeface="MS PGothic" panose="020B0600070205080204" pitchFamily="34" charset="-128"/>
                <a:cs typeface="ＭＳ Ｐゴシック" pitchFamily="-111" charset="-128"/>
              </a:defRPr>
            </a:lvl1pPr>
            <a:lvl2pPr algn="ctr" rtl="0" eaLnBrk="1" fontAlgn="base" hangingPunct="1">
              <a:spcBef>
                <a:spcPct val="0"/>
              </a:spcBef>
              <a:spcAft>
                <a:spcPct val="0"/>
              </a:spcAft>
              <a:defRPr sz="4400">
                <a:solidFill>
                  <a:schemeClr val="tx1"/>
                </a:solidFill>
                <a:latin typeface="Cambria" pitchFamily="18" charset="0"/>
                <a:ea typeface="MS PGothic" panose="020B0600070205080204" pitchFamily="34" charset="-128"/>
                <a:cs typeface="ＭＳ Ｐゴシック" pitchFamily="-111" charset="-128"/>
              </a:defRPr>
            </a:lvl2pPr>
            <a:lvl3pPr algn="ctr" rtl="0" eaLnBrk="1" fontAlgn="base" hangingPunct="1">
              <a:spcBef>
                <a:spcPct val="0"/>
              </a:spcBef>
              <a:spcAft>
                <a:spcPct val="0"/>
              </a:spcAft>
              <a:defRPr sz="4400">
                <a:solidFill>
                  <a:schemeClr val="tx1"/>
                </a:solidFill>
                <a:latin typeface="Cambria" pitchFamily="18" charset="0"/>
                <a:ea typeface="MS PGothic" panose="020B0600070205080204" pitchFamily="34" charset="-128"/>
                <a:cs typeface="ＭＳ Ｐゴシック" pitchFamily="-111" charset="-128"/>
              </a:defRPr>
            </a:lvl3pPr>
            <a:lvl4pPr algn="ctr" rtl="0" eaLnBrk="1" fontAlgn="base" hangingPunct="1">
              <a:spcBef>
                <a:spcPct val="0"/>
              </a:spcBef>
              <a:spcAft>
                <a:spcPct val="0"/>
              </a:spcAft>
              <a:defRPr sz="4400">
                <a:solidFill>
                  <a:schemeClr val="tx1"/>
                </a:solidFill>
                <a:latin typeface="Cambria" pitchFamily="18" charset="0"/>
                <a:ea typeface="MS PGothic" panose="020B0600070205080204" pitchFamily="34" charset="-128"/>
                <a:cs typeface="ＭＳ Ｐゴシック" pitchFamily="-111" charset="-128"/>
              </a:defRPr>
            </a:lvl4pPr>
            <a:lvl5pPr algn="ctr" rtl="0" eaLnBrk="1" fontAlgn="base" hangingPunct="1">
              <a:spcBef>
                <a:spcPct val="0"/>
              </a:spcBef>
              <a:spcAft>
                <a:spcPct val="0"/>
              </a:spcAft>
              <a:defRPr sz="4400">
                <a:solidFill>
                  <a:schemeClr val="tx1"/>
                </a:solidFill>
                <a:latin typeface="Cambria" pitchFamily="18" charset="0"/>
                <a:ea typeface="MS PGothic" panose="020B0600070205080204" pitchFamily="34" charset="-128"/>
                <a:cs typeface="ＭＳ Ｐゴシック" pitchFamily="-111" charset="-128"/>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a:lstStyle>
          <a:p>
            <a:pPr algn="r"/>
            <a:r>
              <a:rPr lang="en-GB" sz="3200" dirty="0"/>
              <a:t>Windows Vista</a:t>
            </a:r>
          </a:p>
        </p:txBody>
      </p:sp>
    </p:spTree>
  </p:cSld>
  <p:clrMapOvr>
    <a:masterClrMapping/>
  </p:clrMapOvr>
  <p:transition spd="slow"/>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8" name="Title 1"/>
          <p:cNvSpPr>
            <a:spLocks noGrp="1"/>
          </p:cNvSpPr>
          <p:nvPr>
            <p:ph type="title"/>
          </p:nvPr>
        </p:nvSpPr>
        <p:spPr>
          <a:xfrm>
            <a:off x="2514600" y="76200"/>
            <a:ext cx="4953000" cy="914400"/>
          </a:xfrm>
        </p:spPr>
        <p:txBody>
          <a:bodyPr/>
          <a:lstStyle/>
          <a:p>
            <a:r>
              <a:rPr lang="en-US" sz="3200" dirty="0">
                <a:solidFill>
                  <a:schemeClr val="bg1"/>
                </a:solidFill>
              </a:rPr>
              <a:t>Windows 8 Start Screen</a:t>
            </a:r>
            <a:br>
              <a:rPr lang="en-US" sz="3200" dirty="0">
                <a:solidFill>
                  <a:schemeClr val="bg1"/>
                </a:solidFill>
              </a:rPr>
            </a:br>
            <a:r>
              <a:rPr lang="en-US" sz="3200" dirty="0">
                <a:solidFill>
                  <a:schemeClr val="bg1"/>
                </a:solidFill>
              </a:rPr>
              <a:t>(Replaced the start menu)</a:t>
            </a:r>
            <a:endParaRPr lang="en-GB" sz="3200" dirty="0">
              <a:solidFill>
                <a:schemeClr val="bg1"/>
              </a:solidFill>
            </a:endParaRPr>
          </a:p>
        </p:txBody>
      </p:sp>
      <p:sp>
        <p:nvSpPr>
          <p:cNvPr id="74754" name="Content Placeholder 2"/>
          <p:cNvSpPr>
            <a:spLocks noGrp="1"/>
          </p:cNvSpPr>
          <p:nvPr>
            <p:ph idx="1"/>
          </p:nvPr>
        </p:nvSpPr>
        <p:spPr>
          <a:xfrm>
            <a:off x="30163" y="1393825"/>
            <a:ext cx="9083675" cy="4983163"/>
          </a:xfrm>
        </p:spPr>
        <p:txBody>
          <a:bodyPr/>
          <a:lstStyle/>
          <a:p>
            <a:pPr>
              <a:spcBef>
                <a:spcPct val="0"/>
              </a:spcBef>
            </a:pPr>
            <a:endParaRPr lang="en-GB"/>
          </a:p>
        </p:txBody>
      </p:sp>
      <p:sp>
        <p:nvSpPr>
          <p:cNvPr id="4" name="Date Placeholder 3"/>
          <p:cNvSpPr>
            <a:spLocks noGrp="1"/>
          </p:cNvSpPr>
          <p:nvPr>
            <p:ph type="dt" sz="quarter" idx="4294967295"/>
          </p:nvPr>
        </p:nvSpPr>
        <p:spPr>
          <a:xfrm>
            <a:off x="0" y="6381750"/>
            <a:ext cx="2209800" cy="476250"/>
          </a:xfrm>
          <a:prstGeom prst="rect">
            <a:avLst/>
          </a:prstGeom>
        </p:spPr>
        <p:txBody>
          <a:bodyPr/>
          <a:lstStyle/>
          <a:p>
            <a:pPr>
              <a:defRPr/>
            </a:pPr>
            <a:r>
              <a:rPr lang="en-US"/>
              <a:t> </a:t>
            </a:r>
          </a:p>
        </p:txBody>
      </p:sp>
      <p:sp>
        <p:nvSpPr>
          <p:cNvPr id="5" name="Slide Number Placeholder 4"/>
          <p:cNvSpPr>
            <a:spLocks noGrp="1"/>
          </p:cNvSpPr>
          <p:nvPr>
            <p:ph type="sldNum" sz="quarter" idx="4294967295"/>
          </p:nvPr>
        </p:nvSpPr>
        <p:spPr>
          <a:xfrm>
            <a:off x="7010400" y="6381750"/>
            <a:ext cx="2133600" cy="476250"/>
          </a:xfrm>
          <a:prstGeom prst="rect">
            <a:avLst/>
          </a:prstGeom>
        </p:spPr>
        <p:txBody>
          <a:bodyPr/>
          <a:lstStyle/>
          <a:p>
            <a:pPr>
              <a:defRPr/>
            </a:pPr>
            <a:fld id="{9FFD2AD1-EDE3-4C2E-A061-3921F41AC1AA}" type="slidenum">
              <a:rPr lang="en-US" smtClean="0"/>
              <a:pPr>
                <a:defRPr/>
              </a:pPr>
              <a:t>24</a:t>
            </a:fld>
            <a:endParaRPr lang="en-US" dirty="0"/>
          </a:p>
        </p:txBody>
      </p:sp>
      <p:pic>
        <p:nvPicPr>
          <p:cNvPr id="74757" name="Picture 2"/>
          <p:cNvPicPr>
            <a:picLocks noChangeAspect="1" noChangeArrowheads="1"/>
          </p:cNvPicPr>
          <p:nvPr/>
        </p:nvPicPr>
        <p:blipFill>
          <a:blip r:embed="rId2"/>
          <a:srcRect/>
          <a:stretch>
            <a:fillRect/>
          </a:stretch>
        </p:blipFill>
        <p:spPr bwMode="auto">
          <a:xfrm>
            <a:off x="0" y="-15875"/>
            <a:ext cx="9144000" cy="6858000"/>
          </a:xfrm>
          <a:prstGeom prst="rect">
            <a:avLst/>
          </a:prstGeom>
          <a:noFill/>
          <a:ln w="9525">
            <a:noFill/>
            <a:miter lim="800000"/>
            <a:headEnd/>
            <a:tailEnd/>
          </a:ln>
        </p:spPr>
      </p:pic>
      <p:sp>
        <p:nvSpPr>
          <p:cNvPr id="7" name="Title 1"/>
          <p:cNvSpPr txBox="1">
            <a:spLocks/>
          </p:cNvSpPr>
          <p:nvPr/>
        </p:nvSpPr>
        <p:spPr bwMode="auto">
          <a:xfrm>
            <a:off x="2594012" y="-254307"/>
            <a:ext cx="4794176" cy="99060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400" kern="1200">
                <a:solidFill>
                  <a:schemeClr val="tx1"/>
                </a:solidFill>
                <a:latin typeface="+mj-lt"/>
                <a:ea typeface="MS PGothic" panose="020B0600070205080204" pitchFamily="34" charset="-128"/>
                <a:cs typeface="ＭＳ Ｐゴシック" pitchFamily="-111" charset="-128"/>
              </a:defRPr>
            </a:lvl1pPr>
            <a:lvl2pPr algn="ctr" rtl="0" eaLnBrk="1" fontAlgn="base" hangingPunct="1">
              <a:spcBef>
                <a:spcPct val="0"/>
              </a:spcBef>
              <a:spcAft>
                <a:spcPct val="0"/>
              </a:spcAft>
              <a:defRPr sz="4400">
                <a:solidFill>
                  <a:schemeClr val="tx1"/>
                </a:solidFill>
                <a:latin typeface="Cambria" pitchFamily="18" charset="0"/>
                <a:ea typeface="MS PGothic" panose="020B0600070205080204" pitchFamily="34" charset="-128"/>
                <a:cs typeface="ＭＳ Ｐゴシック" pitchFamily="-111" charset="-128"/>
              </a:defRPr>
            </a:lvl2pPr>
            <a:lvl3pPr algn="ctr" rtl="0" eaLnBrk="1" fontAlgn="base" hangingPunct="1">
              <a:spcBef>
                <a:spcPct val="0"/>
              </a:spcBef>
              <a:spcAft>
                <a:spcPct val="0"/>
              </a:spcAft>
              <a:defRPr sz="4400">
                <a:solidFill>
                  <a:schemeClr val="tx1"/>
                </a:solidFill>
                <a:latin typeface="Cambria" pitchFamily="18" charset="0"/>
                <a:ea typeface="MS PGothic" panose="020B0600070205080204" pitchFamily="34" charset="-128"/>
                <a:cs typeface="ＭＳ Ｐゴシック" pitchFamily="-111" charset="-128"/>
              </a:defRPr>
            </a:lvl3pPr>
            <a:lvl4pPr algn="ctr" rtl="0" eaLnBrk="1" fontAlgn="base" hangingPunct="1">
              <a:spcBef>
                <a:spcPct val="0"/>
              </a:spcBef>
              <a:spcAft>
                <a:spcPct val="0"/>
              </a:spcAft>
              <a:defRPr sz="4400">
                <a:solidFill>
                  <a:schemeClr val="tx1"/>
                </a:solidFill>
                <a:latin typeface="Cambria" pitchFamily="18" charset="0"/>
                <a:ea typeface="MS PGothic" panose="020B0600070205080204" pitchFamily="34" charset="-128"/>
                <a:cs typeface="ＭＳ Ｐゴシック" pitchFamily="-111" charset="-128"/>
              </a:defRPr>
            </a:lvl4pPr>
            <a:lvl5pPr algn="ctr" rtl="0" eaLnBrk="1" fontAlgn="base" hangingPunct="1">
              <a:spcBef>
                <a:spcPct val="0"/>
              </a:spcBef>
              <a:spcAft>
                <a:spcPct val="0"/>
              </a:spcAft>
              <a:defRPr sz="4400">
                <a:solidFill>
                  <a:schemeClr val="tx1"/>
                </a:solidFill>
                <a:latin typeface="Cambria" pitchFamily="18" charset="0"/>
                <a:ea typeface="MS PGothic" panose="020B0600070205080204" pitchFamily="34" charset="-128"/>
                <a:cs typeface="ＭＳ Ｐゴシック" pitchFamily="-111" charset="-128"/>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a:lstStyle>
          <a:p>
            <a:pPr algn="r"/>
            <a:r>
              <a:rPr lang="en-GB" sz="3200" b="1" dirty="0">
                <a:solidFill>
                  <a:schemeClr val="bg1"/>
                </a:solidFill>
              </a:rPr>
              <a:t>Windows 8 Start Screen</a:t>
            </a:r>
          </a:p>
        </p:txBody>
      </p:sp>
    </p:spTree>
  </p:cSld>
  <p:clrMapOvr>
    <a:masterClrMapping/>
  </p:clrMapOvr>
  <p:transition spd="slow"/>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Title 1"/>
          <p:cNvSpPr>
            <a:spLocks noGrp="1"/>
          </p:cNvSpPr>
          <p:nvPr>
            <p:ph type="title"/>
          </p:nvPr>
        </p:nvSpPr>
        <p:spPr/>
        <p:txBody>
          <a:bodyPr/>
          <a:lstStyle/>
          <a:p>
            <a:r>
              <a:rPr lang="en-GB" dirty="0"/>
              <a:t>Network Operating Systems</a:t>
            </a:r>
          </a:p>
        </p:txBody>
      </p:sp>
      <p:sp>
        <p:nvSpPr>
          <p:cNvPr id="75779" name="Content Placeholder 2"/>
          <p:cNvSpPr>
            <a:spLocks noGrp="1"/>
          </p:cNvSpPr>
          <p:nvPr>
            <p:ph idx="1"/>
          </p:nvPr>
        </p:nvSpPr>
        <p:spPr>
          <a:xfrm>
            <a:off x="30163" y="1393825"/>
            <a:ext cx="9083675" cy="4983163"/>
          </a:xfrm>
        </p:spPr>
        <p:txBody>
          <a:bodyPr/>
          <a:lstStyle/>
          <a:p>
            <a:pPr>
              <a:spcBef>
                <a:spcPct val="0"/>
              </a:spcBef>
            </a:pPr>
            <a:r>
              <a:rPr lang="en-US" sz="3200" dirty="0"/>
              <a:t>A  network operating system (NOS) is an operating system that supports a network and typically resides on the server.</a:t>
            </a:r>
          </a:p>
          <a:p>
            <a:pPr>
              <a:spcBef>
                <a:spcPct val="0"/>
              </a:spcBef>
            </a:pPr>
            <a:r>
              <a:rPr lang="en-US" sz="3200" dirty="0"/>
              <a:t>Some stand-alone OS systems include networking capability. </a:t>
            </a:r>
          </a:p>
          <a:p>
            <a:pPr>
              <a:spcBef>
                <a:spcPct val="0"/>
              </a:spcBef>
            </a:pPr>
            <a:r>
              <a:rPr lang="en-US" sz="3200" dirty="0"/>
              <a:t>However, network operating systems are designed specifically to support all sizes of networks.</a:t>
            </a:r>
          </a:p>
          <a:p>
            <a:pPr>
              <a:spcBef>
                <a:spcPct val="0"/>
              </a:spcBef>
            </a:pPr>
            <a:r>
              <a:rPr lang="en-US" sz="3200" dirty="0"/>
              <a:t>Examples of network operating systems include Windows Server 2003, 2008, Solaris, and NetWare, UNIX server, and Linux server.</a:t>
            </a:r>
            <a:endParaRPr lang="en-GB" sz="3200" dirty="0"/>
          </a:p>
        </p:txBody>
      </p:sp>
      <p:sp>
        <p:nvSpPr>
          <p:cNvPr id="4" name="Date Placeholder 3"/>
          <p:cNvSpPr>
            <a:spLocks noGrp="1"/>
          </p:cNvSpPr>
          <p:nvPr>
            <p:ph type="dt" sz="quarter" idx="4294967295"/>
          </p:nvPr>
        </p:nvSpPr>
        <p:spPr>
          <a:xfrm>
            <a:off x="0" y="6381750"/>
            <a:ext cx="2209800" cy="476250"/>
          </a:xfrm>
          <a:prstGeom prst="rect">
            <a:avLst/>
          </a:prstGeom>
        </p:spPr>
        <p:txBody>
          <a:bodyPr/>
          <a:lstStyle/>
          <a:p>
            <a:pPr>
              <a:defRPr/>
            </a:pPr>
            <a:r>
              <a:rPr lang="en-US"/>
              <a:t> </a:t>
            </a:r>
          </a:p>
        </p:txBody>
      </p:sp>
    </p:spTree>
  </p:cSld>
  <p:clrMapOvr>
    <a:masterClrMapping/>
  </p:clrMapOvr>
  <p:transition spd="slow"/>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Title 1"/>
          <p:cNvSpPr>
            <a:spLocks noGrp="1"/>
          </p:cNvSpPr>
          <p:nvPr>
            <p:ph type="title"/>
          </p:nvPr>
        </p:nvSpPr>
        <p:spPr/>
        <p:txBody>
          <a:bodyPr/>
          <a:lstStyle/>
          <a:p>
            <a:r>
              <a:rPr lang="en-GB" dirty="0"/>
              <a:t>Embedded Operating Systems</a:t>
            </a:r>
          </a:p>
        </p:txBody>
      </p:sp>
      <p:sp>
        <p:nvSpPr>
          <p:cNvPr id="76803" name="Content Placeholder 2"/>
          <p:cNvSpPr>
            <a:spLocks noGrp="1"/>
          </p:cNvSpPr>
          <p:nvPr>
            <p:ph idx="1"/>
          </p:nvPr>
        </p:nvSpPr>
        <p:spPr>
          <a:xfrm>
            <a:off x="30163" y="1393825"/>
            <a:ext cx="9083675" cy="4983163"/>
          </a:xfrm>
        </p:spPr>
        <p:txBody>
          <a:bodyPr/>
          <a:lstStyle/>
          <a:p>
            <a:pPr>
              <a:spcBef>
                <a:spcPct val="0"/>
              </a:spcBef>
            </a:pPr>
            <a:r>
              <a:rPr lang="en-US" dirty="0"/>
              <a:t>An embedded operating system is an operating system that resides on ROM chips and typically used on handheld computers and small devices. </a:t>
            </a:r>
          </a:p>
          <a:p>
            <a:pPr>
              <a:spcBef>
                <a:spcPct val="0"/>
              </a:spcBef>
            </a:pPr>
            <a:r>
              <a:rPr lang="en-US" dirty="0"/>
              <a:t>Popular embedded operating systems today include Windows Embedded CE, Windows Mobile, Palm OS, Embedded Linux, and Symbian OS.</a:t>
            </a:r>
            <a:endParaRPr lang="en-GB" dirty="0"/>
          </a:p>
        </p:txBody>
      </p:sp>
      <p:sp>
        <p:nvSpPr>
          <p:cNvPr id="4" name="Date Placeholder 3"/>
          <p:cNvSpPr>
            <a:spLocks noGrp="1"/>
          </p:cNvSpPr>
          <p:nvPr>
            <p:ph type="dt" sz="quarter" idx="4294967295"/>
          </p:nvPr>
        </p:nvSpPr>
        <p:spPr>
          <a:xfrm>
            <a:off x="0" y="6381750"/>
            <a:ext cx="2209800" cy="476250"/>
          </a:xfrm>
          <a:prstGeom prst="rect">
            <a:avLst/>
          </a:prstGeom>
        </p:spPr>
        <p:txBody>
          <a:bodyPr/>
          <a:lstStyle/>
          <a:p>
            <a:pPr>
              <a:defRPr/>
            </a:pPr>
            <a:r>
              <a:rPr lang="en-US"/>
              <a:t> </a:t>
            </a:r>
          </a:p>
        </p:txBody>
      </p:sp>
    </p:spTree>
  </p:cSld>
  <p:clrMapOvr>
    <a:masterClrMapping/>
  </p:clrMapOvr>
  <p:transition spd="slow"/>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Title 1"/>
          <p:cNvSpPr>
            <a:spLocks noGrp="1"/>
          </p:cNvSpPr>
          <p:nvPr>
            <p:ph type="title"/>
          </p:nvPr>
        </p:nvSpPr>
        <p:spPr/>
        <p:txBody>
          <a:bodyPr/>
          <a:lstStyle/>
          <a:p>
            <a:r>
              <a:rPr lang="en-GB"/>
              <a:t>Embedded Operating Systems</a:t>
            </a:r>
          </a:p>
        </p:txBody>
      </p:sp>
      <p:sp>
        <p:nvSpPr>
          <p:cNvPr id="77827" name="Content Placeholder 2"/>
          <p:cNvSpPr>
            <a:spLocks noGrp="1"/>
          </p:cNvSpPr>
          <p:nvPr>
            <p:ph idx="1"/>
          </p:nvPr>
        </p:nvSpPr>
        <p:spPr>
          <a:xfrm>
            <a:off x="30163" y="1393825"/>
            <a:ext cx="9083675" cy="4983163"/>
          </a:xfrm>
        </p:spPr>
        <p:txBody>
          <a:bodyPr/>
          <a:lstStyle/>
          <a:p>
            <a:pPr>
              <a:spcBef>
                <a:spcPct val="0"/>
              </a:spcBef>
            </a:pPr>
            <a:endParaRPr lang="en-GB"/>
          </a:p>
        </p:txBody>
      </p:sp>
      <p:sp>
        <p:nvSpPr>
          <p:cNvPr id="4" name="Date Placeholder 3"/>
          <p:cNvSpPr>
            <a:spLocks noGrp="1"/>
          </p:cNvSpPr>
          <p:nvPr>
            <p:ph type="dt" sz="quarter" idx="4294967295"/>
          </p:nvPr>
        </p:nvSpPr>
        <p:spPr>
          <a:xfrm>
            <a:off x="0" y="6381750"/>
            <a:ext cx="2209800" cy="476250"/>
          </a:xfrm>
          <a:prstGeom prst="rect">
            <a:avLst/>
          </a:prstGeom>
        </p:spPr>
        <p:txBody>
          <a:bodyPr/>
          <a:lstStyle/>
          <a:p>
            <a:pPr>
              <a:defRPr/>
            </a:pPr>
            <a:r>
              <a:rPr lang="en-US"/>
              <a:t> </a:t>
            </a:r>
          </a:p>
        </p:txBody>
      </p:sp>
      <p:sp>
        <p:nvSpPr>
          <p:cNvPr id="5" name="Slide Number Placeholder 4"/>
          <p:cNvSpPr>
            <a:spLocks noGrp="1"/>
          </p:cNvSpPr>
          <p:nvPr>
            <p:ph type="sldNum" sz="quarter" idx="4294967295"/>
          </p:nvPr>
        </p:nvSpPr>
        <p:spPr>
          <a:xfrm>
            <a:off x="7010400" y="6381750"/>
            <a:ext cx="2133600" cy="476250"/>
          </a:xfrm>
          <a:prstGeom prst="rect">
            <a:avLst/>
          </a:prstGeom>
        </p:spPr>
        <p:txBody>
          <a:bodyPr/>
          <a:lstStyle/>
          <a:p>
            <a:pPr>
              <a:defRPr/>
            </a:pPr>
            <a:fld id="{8C60142E-D40D-4F71-A4DD-530ECD1A7DFB}" type="slidenum">
              <a:rPr lang="en-US" smtClean="0"/>
              <a:pPr>
                <a:defRPr/>
              </a:pPr>
              <a:t>27</a:t>
            </a:fld>
            <a:endParaRPr lang="en-US" dirty="0"/>
          </a:p>
        </p:txBody>
      </p:sp>
      <p:pic>
        <p:nvPicPr>
          <p:cNvPr id="77830" name="Picture 5" descr="C:\Data\Course\_uc12\PowerPoint_Presentations\Figures\Figures_Ch05\Fig05-18.bmp"/>
          <p:cNvPicPr>
            <a:picLocks noChangeAspect="1" noChangeArrowheads="1"/>
          </p:cNvPicPr>
          <p:nvPr/>
        </p:nvPicPr>
        <p:blipFill>
          <a:blip r:embed="rId2"/>
          <a:srcRect t="46109" b="7568"/>
          <a:stretch>
            <a:fillRect/>
          </a:stretch>
        </p:blipFill>
        <p:spPr bwMode="auto">
          <a:xfrm>
            <a:off x="3048000" y="1124744"/>
            <a:ext cx="6100763" cy="5410200"/>
          </a:xfrm>
          <a:prstGeom prst="rect">
            <a:avLst/>
          </a:prstGeom>
          <a:noFill/>
          <a:ln w="9525">
            <a:solidFill>
              <a:schemeClr val="tx1"/>
            </a:solidFill>
            <a:miter lim="800000"/>
            <a:headEnd/>
            <a:tailEnd/>
          </a:ln>
        </p:spPr>
      </p:pic>
      <p:pic>
        <p:nvPicPr>
          <p:cNvPr id="77831" name="Picture 6" descr="C:\Data\Course\_uc12\PowerPoint_Presentations\Figures\Figures_Ch05\Fig05-18.bmp"/>
          <p:cNvPicPr>
            <a:picLocks noChangeAspect="1" noChangeArrowheads="1"/>
          </p:cNvPicPr>
          <p:nvPr/>
        </p:nvPicPr>
        <p:blipFill>
          <a:blip r:embed="rId2"/>
          <a:srcRect r="52733" b="54347"/>
          <a:stretch>
            <a:fillRect/>
          </a:stretch>
        </p:blipFill>
        <p:spPr bwMode="auto">
          <a:xfrm>
            <a:off x="0" y="1123081"/>
            <a:ext cx="3048000" cy="5402263"/>
          </a:xfrm>
          <a:prstGeom prst="rect">
            <a:avLst/>
          </a:prstGeom>
          <a:noFill/>
          <a:ln w="9525" algn="ctr">
            <a:solidFill>
              <a:srgbClr val="000000"/>
            </a:solidFill>
            <a:miter lim="800000"/>
            <a:headEnd/>
            <a:tailEnd/>
          </a:ln>
        </p:spPr>
      </p:pic>
    </p:spTree>
  </p:cSld>
  <p:clrMapOvr>
    <a:masterClrMapping/>
  </p:clrMapOvr>
  <p:transition spd="slow"/>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Title 1"/>
          <p:cNvSpPr>
            <a:spLocks noGrp="1"/>
          </p:cNvSpPr>
          <p:nvPr>
            <p:ph type="title"/>
          </p:nvPr>
        </p:nvSpPr>
        <p:spPr/>
        <p:txBody>
          <a:bodyPr/>
          <a:lstStyle/>
          <a:p>
            <a:r>
              <a:rPr lang="en-US" sz="3600" i="1" dirty="0"/>
              <a:t>Factors to consider when choosing an operating system</a:t>
            </a:r>
            <a:endParaRPr lang="en-GB" sz="3600" dirty="0"/>
          </a:p>
        </p:txBody>
      </p:sp>
      <p:sp>
        <p:nvSpPr>
          <p:cNvPr id="78851" name="Content Placeholder 2"/>
          <p:cNvSpPr>
            <a:spLocks noGrp="1"/>
          </p:cNvSpPr>
          <p:nvPr>
            <p:ph idx="1"/>
          </p:nvPr>
        </p:nvSpPr>
        <p:spPr>
          <a:xfrm>
            <a:off x="30163" y="1393825"/>
            <a:ext cx="9083675" cy="4983163"/>
          </a:xfrm>
        </p:spPr>
        <p:txBody>
          <a:bodyPr/>
          <a:lstStyle/>
          <a:p>
            <a:pPr>
              <a:spcBef>
                <a:spcPct val="0"/>
              </a:spcBef>
            </a:pPr>
            <a:r>
              <a:rPr lang="en-US" sz="3200" dirty="0"/>
              <a:t>When choosing an operating system for a computer the following factors may be considered:</a:t>
            </a:r>
            <a:endParaRPr lang="en-GB" sz="3200" dirty="0"/>
          </a:p>
          <a:p>
            <a:pPr>
              <a:spcBef>
                <a:spcPct val="0"/>
              </a:spcBef>
            </a:pPr>
            <a:r>
              <a:rPr lang="en-US" sz="3200" dirty="0"/>
              <a:t>The type of computer in terms of size and make. Operating systems are available for all sizes of computers.</a:t>
            </a:r>
            <a:endParaRPr lang="en-GB" sz="3200" dirty="0"/>
          </a:p>
          <a:p>
            <a:pPr>
              <a:spcBef>
                <a:spcPct val="0"/>
              </a:spcBef>
            </a:pPr>
            <a:r>
              <a:rPr lang="en-US" sz="3200" dirty="0"/>
              <a:t>The hardware configuration of the computer such as the memory capacity, processor speed and hard disk capacity should meet the required minimum requirements for a the operating system to run well.</a:t>
            </a:r>
            <a:endParaRPr lang="en-GB" sz="3200" dirty="0"/>
          </a:p>
        </p:txBody>
      </p:sp>
      <p:sp>
        <p:nvSpPr>
          <p:cNvPr id="4" name="Date Placeholder 3"/>
          <p:cNvSpPr>
            <a:spLocks noGrp="1"/>
          </p:cNvSpPr>
          <p:nvPr>
            <p:ph type="dt" sz="quarter" idx="4294967295"/>
          </p:nvPr>
        </p:nvSpPr>
        <p:spPr>
          <a:xfrm>
            <a:off x="0" y="6381750"/>
            <a:ext cx="2209800" cy="476250"/>
          </a:xfrm>
          <a:prstGeom prst="rect">
            <a:avLst/>
          </a:prstGeom>
        </p:spPr>
        <p:txBody>
          <a:bodyPr/>
          <a:lstStyle/>
          <a:p>
            <a:pPr>
              <a:defRPr/>
            </a:pPr>
            <a:r>
              <a:rPr lang="en-US"/>
              <a:t> </a:t>
            </a:r>
          </a:p>
        </p:txBody>
      </p:sp>
    </p:spTree>
  </p:cSld>
  <p:clrMapOvr>
    <a:masterClrMapping/>
  </p:clrMapOvr>
  <p:transition spd="slow"/>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Title 1"/>
          <p:cNvSpPr>
            <a:spLocks noGrp="1"/>
          </p:cNvSpPr>
          <p:nvPr>
            <p:ph type="title"/>
          </p:nvPr>
        </p:nvSpPr>
        <p:spPr/>
        <p:txBody>
          <a:bodyPr/>
          <a:lstStyle/>
          <a:p>
            <a:r>
              <a:rPr lang="en-US" sz="3600" i="1" dirty="0"/>
              <a:t>Factors to consider when choosing an operating system</a:t>
            </a:r>
            <a:endParaRPr lang="en-GB" sz="3600" dirty="0"/>
          </a:p>
        </p:txBody>
      </p:sp>
      <p:sp>
        <p:nvSpPr>
          <p:cNvPr id="79875" name="Content Placeholder 2"/>
          <p:cNvSpPr>
            <a:spLocks noGrp="1"/>
          </p:cNvSpPr>
          <p:nvPr>
            <p:ph idx="1"/>
          </p:nvPr>
        </p:nvSpPr>
        <p:spPr>
          <a:xfrm>
            <a:off x="30163" y="1393825"/>
            <a:ext cx="9083675" cy="4983163"/>
          </a:xfrm>
        </p:spPr>
        <p:txBody>
          <a:bodyPr/>
          <a:lstStyle/>
          <a:p>
            <a:pPr>
              <a:spcBef>
                <a:spcPct val="0"/>
              </a:spcBef>
            </a:pPr>
            <a:r>
              <a:rPr lang="en-US" sz="3200" dirty="0"/>
              <a:t>The application software to be installed on the computer should be supported by the operating system. For example Microsoft Office 2010 cannot run on Windows 2000.</a:t>
            </a:r>
            <a:endParaRPr lang="en-GB" sz="3200" dirty="0"/>
          </a:p>
          <a:p>
            <a:pPr>
              <a:spcBef>
                <a:spcPct val="0"/>
              </a:spcBef>
            </a:pPr>
            <a:r>
              <a:rPr lang="en-US" sz="3200" dirty="0"/>
              <a:t>The operating system should be user friendly. This depends on the skills of the intended users of the computers.</a:t>
            </a:r>
            <a:endParaRPr lang="en-GB" sz="3200" dirty="0"/>
          </a:p>
          <a:p>
            <a:pPr>
              <a:spcBef>
                <a:spcPct val="0"/>
              </a:spcBef>
            </a:pPr>
            <a:r>
              <a:rPr lang="en-US" sz="3200" dirty="0"/>
              <a:t>The operating system should have adequate information and help guides for user reference.</a:t>
            </a:r>
            <a:endParaRPr lang="en-GB" sz="3200" dirty="0"/>
          </a:p>
        </p:txBody>
      </p:sp>
      <p:sp>
        <p:nvSpPr>
          <p:cNvPr id="4" name="Date Placeholder 3"/>
          <p:cNvSpPr>
            <a:spLocks noGrp="1"/>
          </p:cNvSpPr>
          <p:nvPr>
            <p:ph type="dt" sz="quarter" idx="4294967295"/>
          </p:nvPr>
        </p:nvSpPr>
        <p:spPr>
          <a:xfrm>
            <a:off x="0" y="6381750"/>
            <a:ext cx="2209800" cy="476250"/>
          </a:xfrm>
          <a:prstGeom prst="rect">
            <a:avLst/>
          </a:prstGeom>
        </p:spPr>
        <p:txBody>
          <a:bodyPr/>
          <a:lstStyle/>
          <a:p>
            <a:pPr>
              <a:defRPr/>
            </a:pPr>
            <a:r>
              <a:rPr lang="en-US"/>
              <a:t> </a:t>
            </a:r>
          </a:p>
        </p:txBody>
      </p:sp>
    </p:spTree>
  </p:cSld>
  <p:clrMapOvr>
    <a:masterClrMapping/>
  </p:clrMapOvr>
  <p:transition spd="slow"/>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pPr eaLnBrk="1" hangingPunct="1"/>
            <a:r>
              <a:rPr lang="en-US" sz="6000" b="1" i="1" dirty="0"/>
              <a:t>Presentation Outline</a:t>
            </a:r>
          </a:p>
        </p:txBody>
      </p:sp>
      <p:sp>
        <p:nvSpPr>
          <p:cNvPr id="3075" name="Subtitle 2"/>
          <p:cNvSpPr>
            <a:spLocks noGrp="1"/>
          </p:cNvSpPr>
          <p:nvPr>
            <p:ph idx="1"/>
          </p:nvPr>
        </p:nvSpPr>
        <p:spPr/>
        <p:txBody>
          <a:bodyPr/>
          <a:lstStyle/>
          <a:p>
            <a:pPr marL="0" indent="0">
              <a:buNone/>
            </a:pPr>
            <a:r>
              <a:rPr lang="en-US" sz="3600" b="1" i="1" dirty="0"/>
              <a:t>UACE Sub – ICT </a:t>
            </a:r>
            <a:r>
              <a:rPr lang="en-US" sz="3600" b="1" dirty="0"/>
              <a:t>Topic 6: </a:t>
            </a:r>
          </a:p>
          <a:p>
            <a:pPr marL="0" indent="0">
              <a:buNone/>
            </a:pPr>
            <a:r>
              <a:rPr lang="en-US" sz="3600" b="1" dirty="0"/>
              <a:t>Computer Software </a:t>
            </a:r>
          </a:p>
          <a:p>
            <a:pPr marL="0" indent="0"/>
            <a:r>
              <a:rPr lang="en-US" sz="3600" dirty="0"/>
              <a:t>  Sub Topic 6.1. System Software</a:t>
            </a:r>
          </a:p>
          <a:p>
            <a:r>
              <a:rPr lang="en-US" sz="3600" dirty="0"/>
              <a:t>Sub Topic 6.2. Application Software</a:t>
            </a:r>
          </a:p>
        </p:txBody>
      </p:sp>
    </p:spTree>
    <p:extLst>
      <p:ext uri="{BB962C8B-B14F-4D97-AF65-F5344CB8AC3E}">
        <p14:creationId xmlns:p14="http://schemas.microsoft.com/office/powerpoint/2010/main" val="232225974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Title 1"/>
          <p:cNvSpPr>
            <a:spLocks noGrp="1"/>
          </p:cNvSpPr>
          <p:nvPr>
            <p:ph type="title"/>
          </p:nvPr>
        </p:nvSpPr>
        <p:spPr/>
        <p:txBody>
          <a:bodyPr/>
          <a:lstStyle/>
          <a:p>
            <a:r>
              <a:rPr lang="en-US" sz="3600" i="1" dirty="0"/>
              <a:t>Factors to consider when choosing an operating system</a:t>
            </a:r>
            <a:endParaRPr lang="en-GB" sz="3600" dirty="0"/>
          </a:p>
        </p:txBody>
      </p:sp>
      <p:sp>
        <p:nvSpPr>
          <p:cNvPr id="80899" name="Content Placeholder 2"/>
          <p:cNvSpPr>
            <a:spLocks noGrp="1"/>
          </p:cNvSpPr>
          <p:nvPr>
            <p:ph idx="1"/>
          </p:nvPr>
        </p:nvSpPr>
        <p:spPr>
          <a:xfrm>
            <a:off x="30163" y="1393825"/>
            <a:ext cx="9083675" cy="4983163"/>
          </a:xfrm>
        </p:spPr>
        <p:txBody>
          <a:bodyPr/>
          <a:lstStyle/>
          <a:p>
            <a:pPr>
              <a:spcBef>
                <a:spcPct val="0"/>
              </a:spcBef>
            </a:pPr>
            <a:r>
              <a:rPr lang="en-US" dirty="0"/>
              <a:t>The cost of the operating system. </a:t>
            </a:r>
            <a:endParaRPr lang="en-GB" dirty="0"/>
          </a:p>
          <a:p>
            <a:pPr>
              <a:spcBef>
                <a:spcPct val="0"/>
              </a:spcBef>
            </a:pPr>
            <a:r>
              <a:rPr lang="en-US" dirty="0"/>
              <a:t>Reliability and security provided by the operating system.</a:t>
            </a:r>
            <a:endParaRPr lang="en-GB" dirty="0"/>
          </a:p>
          <a:p>
            <a:pPr>
              <a:spcBef>
                <a:spcPct val="0"/>
              </a:spcBef>
            </a:pPr>
            <a:r>
              <a:rPr lang="en-US" dirty="0"/>
              <a:t>The number of processors and hardware devices it can support.</a:t>
            </a:r>
            <a:endParaRPr lang="en-GB" dirty="0"/>
          </a:p>
          <a:p>
            <a:pPr>
              <a:spcBef>
                <a:spcPct val="0"/>
              </a:spcBef>
            </a:pPr>
            <a:r>
              <a:rPr lang="en-US" dirty="0"/>
              <a:t>The number of users it can support</a:t>
            </a:r>
            <a:endParaRPr lang="en-GB" dirty="0"/>
          </a:p>
          <a:p>
            <a:pPr>
              <a:spcBef>
                <a:spcPct val="0"/>
              </a:spcBef>
            </a:pPr>
            <a:r>
              <a:rPr lang="en-US" dirty="0"/>
              <a:t>The availability of basic utilities   and accessory programs within the operating system.</a:t>
            </a:r>
            <a:endParaRPr lang="en-GB" dirty="0"/>
          </a:p>
        </p:txBody>
      </p:sp>
      <p:sp>
        <p:nvSpPr>
          <p:cNvPr id="4" name="Date Placeholder 3"/>
          <p:cNvSpPr>
            <a:spLocks noGrp="1"/>
          </p:cNvSpPr>
          <p:nvPr>
            <p:ph type="dt" sz="quarter" idx="4294967295"/>
          </p:nvPr>
        </p:nvSpPr>
        <p:spPr>
          <a:xfrm>
            <a:off x="0" y="6381750"/>
            <a:ext cx="2209800" cy="476250"/>
          </a:xfrm>
          <a:prstGeom prst="rect">
            <a:avLst/>
          </a:prstGeom>
        </p:spPr>
        <p:txBody>
          <a:bodyPr/>
          <a:lstStyle/>
          <a:p>
            <a:pPr>
              <a:defRPr/>
            </a:pPr>
            <a:r>
              <a:rPr lang="en-US"/>
              <a:t> </a:t>
            </a:r>
          </a:p>
        </p:txBody>
      </p:sp>
    </p:spTree>
  </p:cSld>
  <p:clrMapOvr>
    <a:masterClrMapping/>
  </p:clrMapOvr>
  <p:transition spd="slow"/>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r>
              <a:rPr lang="en-GB" sz="4000" dirty="0"/>
              <a:t>Utility Programs</a:t>
            </a:r>
            <a:endParaRPr lang="en-US" sz="4000" b="1" i="1" dirty="0"/>
          </a:p>
        </p:txBody>
      </p:sp>
      <p:sp>
        <p:nvSpPr>
          <p:cNvPr id="3075" name="Subtitle 2"/>
          <p:cNvSpPr>
            <a:spLocks noGrp="1"/>
          </p:cNvSpPr>
          <p:nvPr>
            <p:ph sz="half" idx="1"/>
          </p:nvPr>
        </p:nvSpPr>
        <p:spPr>
          <a:xfrm>
            <a:off x="0" y="1000108"/>
            <a:ext cx="9144000" cy="5516563"/>
          </a:xfrm>
        </p:spPr>
        <p:txBody>
          <a:bodyPr/>
          <a:lstStyle/>
          <a:p>
            <a:r>
              <a:rPr lang="en-US" sz="3200" dirty="0"/>
              <a:t>Utility software refers to system software designed to analyze, optimize, enhance and maintain a computer in good working conditions. </a:t>
            </a:r>
          </a:p>
          <a:p>
            <a:r>
              <a:rPr lang="en-US" sz="3200" dirty="0"/>
              <a:t>Utility software usually focuses on how the computer system operates. Although operating systems typically include some built-in utilities, many stand-alone utility programs are available.</a:t>
            </a:r>
            <a:endParaRPr lang="en-GB" sz="3200" dirty="0"/>
          </a:p>
          <a:p>
            <a:r>
              <a:rPr lang="en-US" sz="3200" dirty="0"/>
              <a:t>Examples include Antivirus, screen saver, file compression, backup, disk checkers, disk cleaners, disk defragmenters, file managers, sort, merge, personal firewall, uninstaller, diagnostic utility, etc.</a:t>
            </a:r>
            <a:endParaRPr lang="en-GB" sz="3200" dirty="0"/>
          </a:p>
        </p:txBody>
      </p:sp>
    </p:spTree>
    <p:extLst>
      <p:ext uri="{BB962C8B-B14F-4D97-AF65-F5344CB8AC3E}">
        <p14:creationId xmlns:p14="http://schemas.microsoft.com/office/powerpoint/2010/main" val="2097540194"/>
      </p:ext>
    </p:extLst>
  </p:cSld>
  <p:clrMapOvr>
    <a:masterClrMapping/>
  </p:clrMapOvr>
  <p:transition spd="slow"/>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r>
              <a:rPr lang="en-GB" sz="4000" dirty="0"/>
              <a:t>Utility Programs</a:t>
            </a:r>
            <a:endParaRPr lang="en-US" sz="4000" b="1" i="1" dirty="0"/>
          </a:p>
        </p:txBody>
      </p:sp>
      <p:sp>
        <p:nvSpPr>
          <p:cNvPr id="3075" name="Subtitle 2"/>
          <p:cNvSpPr>
            <a:spLocks noGrp="1"/>
          </p:cNvSpPr>
          <p:nvPr>
            <p:ph sz="half" idx="1"/>
          </p:nvPr>
        </p:nvSpPr>
        <p:spPr>
          <a:xfrm>
            <a:off x="0" y="928670"/>
            <a:ext cx="4572000" cy="5572164"/>
          </a:xfrm>
        </p:spPr>
        <p:txBody>
          <a:bodyPr/>
          <a:lstStyle/>
          <a:p>
            <a:pPr marL="457200" lvl="0" indent="-457200">
              <a:buFont typeface="+mj-lt"/>
              <a:buAutoNum type="arabicPeriod"/>
            </a:pPr>
            <a:r>
              <a:rPr lang="en-US" sz="2000" b="1" dirty="0"/>
              <a:t>Antivirus</a:t>
            </a:r>
            <a:r>
              <a:rPr lang="en-US" sz="2000" dirty="0"/>
              <a:t> utilities are programs that scan for computer viruses, block, remove, and disinfect files.</a:t>
            </a:r>
            <a:endParaRPr lang="en-GB" sz="2000" dirty="0"/>
          </a:p>
          <a:p>
            <a:pPr marL="457200" lvl="0" indent="-457200">
              <a:buFont typeface="+mj-lt"/>
              <a:buAutoNum type="arabicPeriod"/>
            </a:pPr>
            <a:r>
              <a:rPr lang="en-US" sz="2000" dirty="0"/>
              <a:t>A </a:t>
            </a:r>
            <a:r>
              <a:rPr lang="en-US" sz="2000" b="1" dirty="0"/>
              <a:t>screen saver </a:t>
            </a:r>
            <a:r>
              <a:rPr lang="en-US" sz="2000" dirty="0"/>
              <a:t>is a program that automatically fills the computer’s screen with moving images or patterns when the computer is not in use. Screensavers were originally designed to prevent phosphor burn-in (ghosting) on CRT monitors.  Currently, screensavers are used primarily for entertainment, advertising or security purposes.</a:t>
            </a:r>
            <a:endParaRPr lang="en-GB" sz="2000" dirty="0"/>
          </a:p>
          <a:p>
            <a:pPr marL="457200" indent="-457200">
              <a:buFont typeface="+mj-lt"/>
              <a:buAutoNum type="arabicPeriod"/>
            </a:pPr>
            <a:r>
              <a:rPr lang="en-US" sz="2000" b="1" dirty="0"/>
              <a:t>Backup</a:t>
            </a:r>
            <a:r>
              <a:rPr lang="en-US" sz="2000" dirty="0"/>
              <a:t> utilities can make a copy of data stored on a disk, and can restore it in case of data loss.</a:t>
            </a:r>
          </a:p>
          <a:p>
            <a:pPr marL="457200" lvl="0" indent="-457200">
              <a:buFont typeface="+mj-lt"/>
              <a:buAutoNum type="arabicPeriod"/>
            </a:pPr>
            <a:r>
              <a:rPr lang="en-US" sz="2000" b="1" dirty="0"/>
              <a:t>Cryptographic</a:t>
            </a:r>
            <a:r>
              <a:rPr lang="en-US" sz="2000" dirty="0"/>
              <a:t> utilities encrypt and decrypt streams and files.</a:t>
            </a:r>
            <a:endParaRPr lang="en-GB" sz="2000" dirty="0"/>
          </a:p>
          <a:p>
            <a:pPr marL="457200" indent="-457200">
              <a:buFont typeface="+mj-lt"/>
              <a:buAutoNum type="arabicPeriod"/>
            </a:pPr>
            <a:endParaRPr lang="en-GB" sz="2000" dirty="0"/>
          </a:p>
        </p:txBody>
      </p:sp>
      <p:sp>
        <p:nvSpPr>
          <p:cNvPr id="4" name="Content Placeholder 3"/>
          <p:cNvSpPr>
            <a:spLocks noGrp="1"/>
          </p:cNvSpPr>
          <p:nvPr>
            <p:ph sz="half" idx="2"/>
          </p:nvPr>
        </p:nvSpPr>
        <p:spPr>
          <a:xfrm>
            <a:off x="4572000" y="928670"/>
            <a:ext cx="4572000" cy="5929330"/>
          </a:xfrm>
        </p:spPr>
        <p:txBody>
          <a:bodyPr/>
          <a:lstStyle/>
          <a:p>
            <a:pPr marL="457200" lvl="0" indent="-457200">
              <a:buFont typeface="+mj-lt"/>
              <a:buAutoNum type="arabicPeriod" startAt="5"/>
            </a:pPr>
            <a:r>
              <a:rPr lang="en-US" sz="2000" b="1" dirty="0"/>
              <a:t>Disk checkers </a:t>
            </a:r>
            <a:r>
              <a:rPr lang="en-US" sz="2000" dirty="0"/>
              <a:t>can scan the contents of a hard disk to find files or areas that are corrupted in some way, or were not correctly saved.</a:t>
            </a:r>
            <a:endParaRPr lang="en-GB" sz="2000" dirty="0"/>
          </a:p>
          <a:p>
            <a:pPr marL="457200" lvl="0" indent="-457200">
              <a:buFont typeface="+mj-lt"/>
              <a:buAutoNum type="arabicPeriod" startAt="5"/>
            </a:pPr>
            <a:r>
              <a:rPr lang="en-US" sz="2000" b="1" dirty="0"/>
              <a:t>Disk cleaners </a:t>
            </a:r>
            <a:r>
              <a:rPr lang="en-US" sz="2000" dirty="0"/>
              <a:t>can find files that are unnecessary to computer operation, or take up considerable amounts of space. </a:t>
            </a:r>
            <a:endParaRPr lang="en-GB" sz="2000" dirty="0"/>
          </a:p>
          <a:p>
            <a:pPr marL="457200" lvl="0" indent="-457200">
              <a:buFont typeface="+mj-lt"/>
              <a:buAutoNum type="arabicPeriod" startAt="5"/>
            </a:pPr>
            <a:r>
              <a:rPr lang="en-US" sz="2000" b="1" dirty="0"/>
              <a:t>Disk defragmenters </a:t>
            </a:r>
            <a:r>
              <a:rPr lang="en-US" sz="2000" dirty="0"/>
              <a:t>can detect computer files whose contents are broken and spread across several locations on the hard disk, and combine the fragments to increase efficiency.</a:t>
            </a:r>
          </a:p>
          <a:p>
            <a:pPr marL="457200" indent="-457200">
              <a:buFont typeface="+mj-lt"/>
              <a:buAutoNum type="arabicPeriod" startAt="5"/>
            </a:pPr>
            <a:r>
              <a:rPr lang="en-US" sz="2000" dirty="0"/>
              <a:t>A </a:t>
            </a:r>
            <a:r>
              <a:rPr lang="en-US" sz="2000" b="1" dirty="0"/>
              <a:t>search utility </a:t>
            </a:r>
            <a:r>
              <a:rPr lang="en-US" sz="2000" dirty="0"/>
              <a:t>is a program that attempts to locate a file on your computer based on criteria you specify. </a:t>
            </a:r>
          </a:p>
          <a:p>
            <a:pPr marL="457200" lvl="0" indent="-457200">
              <a:buFont typeface="+mj-lt"/>
              <a:buAutoNum type="arabicPeriod" startAt="5"/>
            </a:pPr>
            <a:endParaRPr lang="en-GB" sz="2000" dirty="0"/>
          </a:p>
        </p:txBody>
      </p:sp>
    </p:spTree>
    <p:extLst>
      <p:ext uri="{BB962C8B-B14F-4D97-AF65-F5344CB8AC3E}">
        <p14:creationId xmlns:p14="http://schemas.microsoft.com/office/powerpoint/2010/main" val="2097540194"/>
      </p:ext>
    </p:extLst>
  </p:cSld>
  <p:clrMapOvr>
    <a:masterClrMapping/>
  </p:clrMapOvr>
  <p:transition spd="slow"/>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r>
              <a:rPr lang="en-GB" sz="4000" dirty="0"/>
              <a:t>Utility Programs</a:t>
            </a:r>
            <a:endParaRPr lang="en-US" sz="4000" b="1" i="1" dirty="0"/>
          </a:p>
        </p:txBody>
      </p:sp>
      <p:sp>
        <p:nvSpPr>
          <p:cNvPr id="3075" name="Subtitle 2"/>
          <p:cNvSpPr>
            <a:spLocks noGrp="1"/>
          </p:cNvSpPr>
          <p:nvPr>
            <p:ph sz="half" idx="1"/>
          </p:nvPr>
        </p:nvSpPr>
        <p:spPr>
          <a:xfrm>
            <a:off x="0" y="1000108"/>
            <a:ext cx="4429124" cy="5572164"/>
          </a:xfrm>
        </p:spPr>
        <p:txBody>
          <a:bodyPr/>
          <a:lstStyle/>
          <a:p>
            <a:pPr marL="457200" lvl="0" indent="-457200">
              <a:buFont typeface="+mj-lt"/>
              <a:buAutoNum type="arabicPeriod" startAt="9"/>
            </a:pPr>
            <a:r>
              <a:rPr lang="en-US" sz="2000" b="1" dirty="0"/>
              <a:t>Disk partitioning </a:t>
            </a:r>
            <a:r>
              <a:rPr lang="en-US" sz="2000" dirty="0"/>
              <a:t>utility can divide an individual drive into multiple logical drives, each with its own file system which can be mounted by the operating system and treated as an individual drive.</a:t>
            </a:r>
            <a:endParaRPr lang="en-GB" sz="2000" dirty="0"/>
          </a:p>
          <a:p>
            <a:pPr marL="457200" lvl="0" indent="-457200">
              <a:buFont typeface="+mj-lt"/>
              <a:buAutoNum type="arabicPeriod" startAt="9"/>
            </a:pPr>
            <a:r>
              <a:rPr lang="en-US" sz="2000" b="1" dirty="0"/>
              <a:t>Archive</a:t>
            </a:r>
            <a:r>
              <a:rPr lang="en-US" sz="2000" dirty="0"/>
              <a:t> utilities output a stream or a single file when provided with a directory or a set of files. Archive suites, at times include compression and encryption capabilities.</a:t>
            </a:r>
            <a:endParaRPr lang="en-GB" sz="2000" dirty="0"/>
          </a:p>
          <a:p>
            <a:pPr marL="457200" lvl="0" indent="-457200">
              <a:buFont typeface="+mj-lt"/>
              <a:buAutoNum type="arabicPeriod" startAt="9"/>
            </a:pPr>
            <a:r>
              <a:rPr lang="en-US" sz="2000" b="1" dirty="0"/>
              <a:t>File managers </a:t>
            </a:r>
            <a:r>
              <a:rPr lang="en-US" sz="2000" dirty="0"/>
              <a:t>provide a convenient method of performing routine data management tasks, such as deleting, renaming, cataloging, moving, copying, merging, generating files and modifying data sets.</a:t>
            </a:r>
            <a:endParaRPr lang="en-GB" sz="2000" dirty="0"/>
          </a:p>
        </p:txBody>
      </p:sp>
      <p:sp>
        <p:nvSpPr>
          <p:cNvPr id="4" name="Content Placeholder 3"/>
          <p:cNvSpPr>
            <a:spLocks noGrp="1"/>
          </p:cNvSpPr>
          <p:nvPr>
            <p:ph sz="half" idx="2"/>
          </p:nvPr>
        </p:nvSpPr>
        <p:spPr>
          <a:xfrm>
            <a:off x="4357686" y="928670"/>
            <a:ext cx="4786314" cy="5929330"/>
          </a:xfrm>
        </p:spPr>
        <p:txBody>
          <a:bodyPr/>
          <a:lstStyle/>
          <a:p>
            <a:pPr marL="457200" lvl="0" indent="-457200">
              <a:buFont typeface="+mj-lt"/>
              <a:buAutoNum type="arabicPeriod" startAt="12"/>
            </a:pPr>
            <a:r>
              <a:rPr lang="en-US" sz="2000" b="1" dirty="0"/>
              <a:t>Merge</a:t>
            </a:r>
            <a:r>
              <a:rPr lang="en-US" sz="2000" dirty="0"/>
              <a:t> utility for merging or combining different files in one.</a:t>
            </a:r>
            <a:endParaRPr lang="en-GB" sz="2000" dirty="0"/>
          </a:p>
          <a:p>
            <a:pPr marL="457200" indent="-457200">
              <a:buFont typeface="+mj-lt"/>
              <a:buAutoNum type="arabicPeriod" startAt="12"/>
            </a:pPr>
            <a:r>
              <a:rPr lang="en-US" sz="2000" dirty="0"/>
              <a:t>A </a:t>
            </a:r>
            <a:r>
              <a:rPr lang="en-US" sz="2000" b="1" dirty="0"/>
              <a:t>file</a:t>
            </a:r>
            <a:r>
              <a:rPr lang="en-US" sz="2000" dirty="0"/>
              <a:t> </a:t>
            </a:r>
            <a:r>
              <a:rPr lang="en-US" sz="2000" b="1" dirty="0"/>
              <a:t>compression</a:t>
            </a:r>
            <a:r>
              <a:rPr lang="en-US" sz="2000" dirty="0"/>
              <a:t> utility shrinks the size of a file.</a:t>
            </a:r>
            <a:endParaRPr lang="en-GB" sz="2000" dirty="0"/>
          </a:p>
          <a:p>
            <a:pPr marL="457200" lvl="0" indent="-457200">
              <a:buFont typeface="+mj-lt"/>
              <a:buAutoNum type="arabicPeriod" startAt="12"/>
            </a:pPr>
            <a:r>
              <a:rPr lang="en-US" sz="2000" dirty="0"/>
              <a:t>A </a:t>
            </a:r>
            <a:r>
              <a:rPr lang="en-US" sz="2000" b="1" dirty="0"/>
              <a:t>personal firewall </a:t>
            </a:r>
            <a:r>
              <a:rPr lang="en-US" sz="2000" dirty="0"/>
              <a:t>is a utility that detects and protects a personal computer from unauthorized intrusions.</a:t>
            </a:r>
            <a:endParaRPr lang="en-GB" sz="2000" dirty="0"/>
          </a:p>
          <a:p>
            <a:pPr marL="457200" lvl="0" indent="-457200">
              <a:buFont typeface="+mj-lt"/>
              <a:buAutoNum type="arabicPeriod" startAt="12"/>
            </a:pPr>
            <a:r>
              <a:rPr lang="en-US" sz="2000" dirty="0"/>
              <a:t>An </a:t>
            </a:r>
            <a:r>
              <a:rPr lang="en-US" sz="2000" b="1" dirty="0"/>
              <a:t>uninstaller</a:t>
            </a:r>
            <a:r>
              <a:rPr lang="en-US" sz="2000" dirty="0"/>
              <a:t> is a utility that removes a program, as well as any associated entries in the system files.</a:t>
            </a:r>
            <a:endParaRPr lang="en-GB" sz="2000" dirty="0"/>
          </a:p>
          <a:p>
            <a:pPr marL="457200" lvl="0" indent="-457200">
              <a:buFont typeface="+mj-lt"/>
              <a:buAutoNum type="arabicPeriod" startAt="12"/>
            </a:pPr>
            <a:r>
              <a:rPr lang="en-US" sz="2000" dirty="0"/>
              <a:t>A </a:t>
            </a:r>
            <a:r>
              <a:rPr lang="en-US" sz="2000" b="1" dirty="0"/>
              <a:t>diagnostic</a:t>
            </a:r>
            <a:r>
              <a:rPr lang="en-US" sz="2000" dirty="0"/>
              <a:t> utility compiles technical information about your computer's hardware and certain system software programs and then prepares a report outlining any identified problems.</a:t>
            </a:r>
            <a:endParaRPr lang="en-GB" sz="2000" dirty="0"/>
          </a:p>
          <a:p>
            <a:pPr marL="457200" lvl="0" indent="-457200">
              <a:buFont typeface="+mj-lt"/>
              <a:buAutoNum type="arabicPeriod" startAt="12"/>
            </a:pPr>
            <a:r>
              <a:rPr lang="en-GB" sz="2000" dirty="0"/>
              <a:t> </a:t>
            </a:r>
            <a:r>
              <a:rPr lang="en-US" sz="2000" dirty="0"/>
              <a:t>A </a:t>
            </a:r>
            <a:r>
              <a:rPr lang="en-US" sz="2000" b="1" dirty="0"/>
              <a:t>sort</a:t>
            </a:r>
            <a:r>
              <a:rPr lang="en-US" sz="2000" dirty="0"/>
              <a:t> utility organizes files in any chosen order.</a:t>
            </a:r>
            <a:endParaRPr lang="en-GB" sz="2000" dirty="0"/>
          </a:p>
          <a:p>
            <a:pPr marL="457200" indent="-457200">
              <a:buFont typeface="+mj-lt"/>
              <a:buAutoNum type="arabicPeriod" startAt="12"/>
            </a:pPr>
            <a:endParaRPr lang="en-GB" sz="2000" dirty="0"/>
          </a:p>
        </p:txBody>
      </p:sp>
    </p:spTree>
    <p:extLst>
      <p:ext uri="{BB962C8B-B14F-4D97-AF65-F5344CB8AC3E}">
        <p14:creationId xmlns:p14="http://schemas.microsoft.com/office/powerpoint/2010/main" val="2097540194"/>
      </p:ext>
    </p:extLst>
  </p:cSld>
  <p:clrMapOvr>
    <a:masterClrMapping/>
  </p:clrMapOvr>
  <p:transition spd="slow"/>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pPr marL="457200" indent="-457200">
              <a:spcBef>
                <a:spcPts val="0"/>
              </a:spcBef>
            </a:pPr>
            <a:r>
              <a:rPr lang="en-GB" sz="4000" dirty="0"/>
              <a:t>Programming Languages </a:t>
            </a:r>
          </a:p>
        </p:txBody>
      </p:sp>
      <p:sp>
        <p:nvSpPr>
          <p:cNvPr id="3075" name="Subtitle 2"/>
          <p:cNvSpPr>
            <a:spLocks noGrp="1"/>
          </p:cNvSpPr>
          <p:nvPr>
            <p:ph sz="half" idx="1"/>
          </p:nvPr>
        </p:nvSpPr>
        <p:spPr>
          <a:xfrm>
            <a:off x="0" y="1000108"/>
            <a:ext cx="9144000" cy="5516563"/>
          </a:xfrm>
        </p:spPr>
        <p:txBody>
          <a:bodyPr/>
          <a:lstStyle/>
          <a:p>
            <a:pPr>
              <a:spcBef>
                <a:spcPct val="0"/>
              </a:spcBef>
            </a:pPr>
            <a:r>
              <a:rPr lang="en-US" dirty="0"/>
              <a:t>A programming language is a notation for writing computer software. </a:t>
            </a:r>
          </a:p>
          <a:p>
            <a:pPr>
              <a:spcBef>
                <a:spcPct val="0"/>
              </a:spcBef>
            </a:pPr>
            <a:r>
              <a:rPr lang="en-US" dirty="0"/>
              <a:t>Programming languages are can be used to create the procedures and specifications of a computation or algorithm.</a:t>
            </a:r>
          </a:p>
          <a:p>
            <a:pPr>
              <a:spcBef>
                <a:spcPct val="0"/>
              </a:spcBef>
            </a:pPr>
            <a:r>
              <a:rPr lang="en-US" dirty="0"/>
              <a:t>When computers execute programs written in languages such  as BASIC, C, Java, etc., the computer must convert these humanly readable instructions into a form it can understand. </a:t>
            </a:r>
          </a:p>
          <a:p>
            <a:pPr>
              <a:spcBef>
                <a:spcPct val="0"/>
              </a:spcBef>
            </a:pPr>
            <a:r>
              <a:rPr lang="en-US" dirty="0">
                <a:solidFill>
                  <a:srgbClr val="FF0000"/>
                </a:solidFill>
              </a:rPr>
              <a:t>Compilers</a:t>
            </a:r>
            <a:r>
              <a:rPr lang="en-US" dirty="0"/>
              <a:t>, </a:t>
            </a:r>
            <a:r>
              <a:rPr lang="en-US" dirty="0">
                <a:solidFill>
                  <a:srgbClr val="FF0000"/>
                </a:solidFill>
              </a:rPr>
              <a:t>interpreters</a:t>
            </a:r>
            <a:r>
              <a:rPr lang="en-US" dirty="0"/>
              <a:t>,  and </a:t>
            </a:r>
            <a:r>
              <a:rPr lang="en-US" dirty="0">
                <a:solidFill>
                  <a:srgbClr val="FF0000"/>
                </a:solidFill>
              </a:rPr>
              <a:t>assemblers </a:t>
            </a:r>
            <a:r>
              <a:rPr lang="en-US" dirty="0"/>
              <a:t>are special  language translation library programs that translate the higher-level language programs into the lowest level </a:t>
            </a:r>
            <a:r>
              <a:rPr lang="en-US" dirty="0">
                <a:solidFill>
                  <a:srgbClr val="FF0000"/>
                </a:solidFill>
              </a:rPr>
              <a:t>machine language</a:t>
            </a:r>
            <a:r>
              <a:rPr lang="en-US" dirty="0"/>
              <a:t> that the computer can execute.</a:t>
            </a:r>
          </a:p>
        </p:txBody>
      </p:sp>
    </p:spTree>
    <p:extLst>
      <p:ext uri="{BB962C8B-B14F-4D97-AF65-F5344CB8AC3E}">
        <p14:creationId xmlns:p14="http://schemas.microsoft.com/office/powerpoint/2010/main" val="2097540194"/>
      </p:ext>
    </p:extLst>
  </p:cSld>
  <p:clrMapOvr>
    <a:masterClrMapping/>
  </p:clrMapOvr>
  <p:transition spd="slow"/>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r>
              <a:rPr lang="en-GB" sz="3600" dirty="0"/>
              <a:t>6.1.2 Functions of operating systems</a:t>
            </a:r>
            <a:endParaRPr lang="en-US" sz="3600" b="1" i="1" dirty="0"/>
          </a:p>
        </p:txBody>
      </p:sp>
      <p:sp>
        <p:nvSpPr>
          <p:cNvPr id="3075" name="Subtitle 2"/>
          <p:cNvSpPr>
            <a:spLocks noGrp="1"/>
          </p:cNvSpPr>
          <p:nvPr>
            <p:ph sz="half" idx="1"/>
          </p:nvPr>
        </p:nvSpPr>
        <p:spPr>
          <a:xfrm>
            <a:off x="71438" y="1017589"/>
            <a:ext cx="4786314" cy="5126055"/>
          </a:xfrm>
        </p:spPr>
        <p:txBody>
          <a:bodyPr/>
          <a:lstStyle/>
          <a:p>
            <a:pPr marL="0" indent="0">
              <a:buFont typeface="Wingdings" pitchFamily="2" charset="2"/>
              <a:buNone/>
              <a:defRPr/>
            </a:pPr>
            <a:r>
              <a:rPr lang="en-US" sz="2800" dirty="0"/>
              <a:t>Most operating systems provide similar functions that are outlined as follows :</a:t>
            </a:r>
          </a:p>
          <a:p>
            <a:pPr marL="514350" indent="-514350">
              <a:buFont typeface="+mj-lt"/>
              <a:buAutoNum type="alphaLcParenR"/>
              <a:defRPr/>
            </a:pPr>
            <a:r>
              <a:rPr lang="en-US" sz="2800" dirty="0"/>
              <a:t>Starting a computer, (Booting the computer)</a:t>
            </a:r>
            <a:endParaRPr lang="en-GB" sz="2800" dirty="0"/>
          </a:p>
          <a:p>
            <a:pPr marL="514350" indent="-514350">
              <a:buFont typeface="+mj-lt"/>
              <a:buAutoNum type="alphaLcParenR"/>
              <a:defRPr/>
            </a:pPr>
            <a:r>
              <a:rPr lang="en-US" sz="2800" dirty="0"/>
              <a:t>Providing a user interface,</a:t>
            </a:r>
            <a:endParaRPr lang="en-GB" sz="2800" dirty="0"/>
          </a:p>
          <a:p>
            <a:pPr marL="514350" indent="-514350">
              <a:buFont typeface="+mj-lt"/>
              <a:buAutoNum type="alphaLcParenR"/>
              <a:defRPr/>
            </a:pPr>
            <a:r>
              <a:rPr lang="en-US" sz="2800" dirty="0"/>
              <a:t>Managing programs, </a:t>
            </a:r>
            <a:endParaRPr lang="en-GB" sz="2800" dirty="0"/>
          </a:p>
          <a:p>
            <a:pPr marL="514350" indent="-514350">
              <a:buFont typeface="+mj-lt"/>
              <a:buAutoNum type="alphaLcParenR"/>
              <a:defRPr/>
            </a:pPr>
            <a:r>
              <a:rPr lang="en-US" sz="2800" dirty="0"/>
              <a:t>Configuring devices, (Device drivers are often needed). Plug and Play devices are recognized automatically.</a:t>
            </a:r>
            <a:endParaRPr lang="en-GB" sz="2800" i="1" dirty="0"/>
          </a:p>
        </p:txBody>
      </p:sp>
      <p:sp>
        <p:nvSpPr>
          <p:cNvPr id="5" name="Content Placeholder 4"/>
          <p:cNvSpPr>
            <a:spLocks noGrp="1"/>
          </p:cNvSpPr>
          <p:nvPr>
            <p:ph sz="half" idx="2"/>
          </p:nvPr>
        </p:nvSpPr>
        <p:spPr>
          <a:xfrm>
            <a:off x="4929190" y="1071546"/>
            <a:ext cx="4214810" cy="5054617"/>
          </a:xfrm>
        </p:spPr>
        <p:txBody>
          <a:bodyPr/>
          <a:lstStyle/>
          <a:p>
            <a:pPr marL="514350" indent="-514350">
              <a:buFont typeface="+mj-lt"/>
              <a:buAutoNum type="alphaLcParenR" startAt="5"/>
              <a:defRPr/>
            </a:pPr>
            <a:r>
              <a:rPr lang="en-US" dirty="0"/>
              <a:t>Monitoring performance</a:t>
            </a:r>
            <a:endParaRPr lang="en-GB" dirty="0"/>
          </a:p>
          <a:p>
            <a:pPr marL="514350" indent="-514350">
              <a:buFont typeface="+mj-lt"/>
              <a:buAutoNum type="alphaLcParenR" startAt="5"/>
              <a:defRPr/>
            </a:pPr>
            <a:r>
              <a:rPr lang="en-US" dirty="0"/>
              <a:t> Providing file management.</a:t>
            </a:r>
            <a:endParaRPr lang="en-GB" dirty="0"/>
          </a:p>
          <a:p>
            <a:pPr marL="514350" indent="-514350">
              <a:buFont typeface="+mj-lt"/>
              <a:buAutoNum type="alphaLcParenR" startAt="5"/>
              <a:defRPr/>
            </a:pPr>
            <a:r>
              <a:rPr lang="en-US" dirty="0"/>
              <a:t>Administering security.</a:t>
            </a:r>
            <a:endParaRPr lang="en-GB" dirty="0"/>
          </a:p>
          <a:p>
            <a:pPr marL="514350" indent="-514350">
              <a:buFont typeface="+mj-lt"/>
              <a:buAutoNum type="alphaLcParenR" startAt="5"/>
              <a:defRPr/>
            </a:pPr>
            <a:r>
              <a:rPr lang="en-US" dirty="0"/>
              <a:t>Managing resources.</a:t>
            </a:r>
            <a:endParaRPr lang="en-GB" dirty="0"/>
          </a:p>
          <a:p>
            <a:pPr marL="514350" indent="-514350">
              <a:buFont typeface="+mj-lt"/>
              <a:buAutoNum type="alphaLcParenR" startAt="5"/>
              <a:defRPr/>
            </a:pPr>
            <a:r>
              <a:rPr lang="en-US" dirty="0"/>
              <a:t>Coordinating tasks, and Spooling. </a:t>
            </a:r>
            <a:endParaRPr lang="en-GB" dirty="0"/>
          </a:p>
          <a:p>
            <a:pPr marL="514350" indent="-514350">
              <a:buFont typeface="+mj-lt"/>
              <a:buAutoNum type="alphaLcParenR" startAt="5"/>
              <a:defRPr/>
            </a:pPr>
            <a:r>
              <a:rPr lang="en-US" dirty="0"/>
              <a:t>Managing memory, </a:t>
            </a:r>
            <a:endParaRPr lang="en-GB" dirty="0"/>
          </a:p>
          <a:p>
            <a:pPr marL="514350" indent="-514350">
              <a:buFont typeface="+mj-lt"/>
              <a:buAutoNum type="alphaLcParenR" startAt="5"/>
              <a:defRPr/>
            </a:pPr>
            <a:r>
              <a:rPr lang="en-US" dirty="0"/>
              <a:t>Establishing network connections</a:t>
            </a:r>
            <a:endParaRPr lang="en-GB" dirty="0"/>
          </a:p>
        </p:txBody>
      </p:sp>
    </p:spTree>
    <p:extLst>
      <p:ext uri="{BB962C8B-B14F-4D97-AF65-F5344CB8AC3E}">
        <p14:creationId xmlns:p14="http://schemas.microsoft.com/office/powerpoint/2010/main" val="2097540194"/>
      </p:ext>
    </p:extLst>
  </p:cSld>
  <p:clrMapOvr>
    <a:masterClrMapping/>
  </p:clrMapOvr>
  <p:transition spd="slow"/>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GB" sz="3600" dirty="0"/>
              <a:t>6.1.2 Functions of operating systems</a:t>
            </a:r>
          </a:p>
        </p:txBody>
      </p:sp>
      <p:sp>
        <p:nvSpPr>
          <p:cNvPr id="6" name="Content Placeholder 5"/>
          <p:cNvSpPr>
            <a:spLocks noGrp="1"/>
          </p:cNvSpPr>
          <p:nvPr>
            <p:ph idx="1"/>
          </p:nvPr>
        </p:nvSpPr>
        <p:spPr/>
        <p:txBody>
          <a:bodyPr/>
          <a:lstStyle/>
          <a:p>
            <a:endParaRPr lang="en-GB"/>
          </a:p>
        </p:txBody>
      </p:sp>
      <p:pic>
        <p:nvPicPr>
          <p:cNvPr id="7" name="Picture 7" descr="C:\Users\KIBULI~1\AppData\Local\Temp\msohtmlclip1\01\clip_image001.png"/>
          <p:cNvPicPr>
            <a:picLocks noChangeAspect="1" noChangeArrowheads="1"/>
          </p:cNvPicPr>
          <p:nvPr/>
        </p:nvPicPr>
        <p:blipFill>
          <a:blip r:embed="rId2"/>
          <a:srcRect t="2618" b="4070"/>
          <a:stretch>
            <a:fillRect/>
          </a:stretch>
        </p:blipFill>
        <p:spPr bwMode="auto">
          <a:xfrm>
            <a:off x="-12700" y="838200"/>
            <a:ext cx="9156700" cy="6051550"/>
          </a:xfrm>
          <a:prstGeom prst="rect">
            <a:avLst/>
          </a:prstGeom>
          <a:noFill/>
          <a:ln w="9525">
            <a:noFill/>
            <a:miter lim="800000"/>
            <a:headEnd/>
            <a:tailEnd/>
          </a:ln>
        </p:spPr>
      </p:pic>
    </p:spTree>
  </p:cSld>
  <p:clrMapOvr>
    <a:masterClrMapping/>
  </p:clrMapOvr>
  <p:transition spd="slow"/>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itle 1"/>
          <p:cNvSpPr>
            <a:spLocks noGrp="1"/>
          </p:cNvSpPr>
          <p:nvPr>
            <p:ph type="title"/>
          </p:nvPr>
        </p:nvSpPr>
        <p:spPr/>
        <p:txBody>
          <a:bodyPr/>
          <a:lstStyle/>
          <a:p>
            <a:pPr marL="514350" indent="-514350"/>
            <a:r>
              <a:rPr lang="en-US" sz="3600" dirty="0"/>
              <a:t>a) Starting a computer, (Booting the computer)</a:t>
            </a:r>
            <a:endParaRPr lang="en-GB" sz="3600" dirty="0"/>
          </a:p>
        </p:txBody>
      </p:sp>
      <p:sp>
        <p:nvSpPr>
          <p:cNvPr id="23555" name="Content Placeholder 4"/>
          <p:cNvSpPr>
            <a:spLocks noGrp="1"/>
          </p:cNvSpPr>
          <p:nvPr>
            <p:ph idx="1"/>
          </p:nvPr>
        </p:nvSpPr>
        <p:spPr>
          <a:xfrm>
            <a:off x="30163" y="1052736"/>
            <a:ext cx="4838145" cy="4983163"/>
          </a:xfrm>
        </p:spPr>
        <p:txBody>
          <a:bodyPr/>
          <a:lstStyle/>
          <a:p>
            <a:pPr>
              <a:spcBef>
                <a:spcPct val="0"/>
              </a:spcBef>
            </a:pPr>
            <a:r>
              <a:rPr lang="en-US" sz="2800" dirty="0"/>
              <a:t>The process of starting or restarting a computer is mainly managed by the operating system. </a:t>
            </a:r>
          </a:p>
          <a:p>
            <a:pPr>
              <a:spcBef>
                <a:spcPct val="0"/>
              </a:spcBef>
            </a:pPr>
            <a:r>
              <a:rPr lang="en-US" sz="2800" dirty="0"/>
              <a:t>When you instruct the computer to Turn Off, (See figure), the operating system properly closes any open processes and programs, saves your settings, and shuts down the computer.</a:t>
            </a:r>
            <a:endParaRPr lang="en-GB" sz="2800" dirty="0"/>
          </a:p>
          <a:p>
            <a:pPr>
              <a:spcBef>
                <a:spcPct val="0"/>
              </a:spcBef>
            </a:pPr>
            <a:endParaRPr lang="en-GB" sz="2800" dirty="0"/>
          </a:p>
          <a:p>
            <a:pPr>
              <a:spcBef>
                <a:spcPct val="0"/>
              </a:spcBef>
            </a:pPr>
            <a:endParaRPr lang="en-US" sz="2800" dirty="0"/>
          </a:p>
        </p:txBody>
      </p:sp>
      <p:pic>
        <p:nvPicPr>
          <p:cNvPr id="5" name="Picture 5"/>
          <p:cNvPicPr>
            <a:picLocks noChangeAspect="1" noChangeArrowheads="1"/>
          </p:cNvPicPr>
          <p:nvPr/>
        </p:nvPicPr>
        <p:blipFill>
          <a:blip r:embed="rId2">
            <a:lum bright="-20000" contrast="40000"/>
          </a:blip>
          <a:srcRect t="5853" r="11261" b="57005"/>
          <a:stretch>
            <a:fillRect/>
          </a:stretch>
        </p:blipFill>
        <p:spPr bwMode="auto">
          <a:xfrm>
            <a:off x="4868308" y="2060848"/>
            <a:ext cx="4275692" cy="4351065"/>
          </a:xfrm>
          <a:prstGeom prst="rect">
            <a:avLst/>
          </a:prstGeom>
          <a:noFill/>
          <a:ln w="9525">
            <a:noFill/>
            <a:miter lim="800000"/>
            <a:headEnd/>
            <a:tailEnd/>
          </a:ln>
        </p:spPr>
      </p:pic>
    </p:spTree>
  </p:cSld>
  <p:clrMapOvr>
    <a:masterClrMapping/>
  </p:clrMapOvr>
  <p:transition spd="slow"/>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itle 1"/>
          <p:cNvSpPr>
            <a:spLocks noGrp="1"/>
          </p:cNvSpPr>
          <p:nvPr>
            <p:ph type="title"/>
          </p:nvPr>
        </p:nvSpPr>
        <p:spPr/>
        <p:txBody>
          <a:bodyPr/>
          <a:lstStyle/>
          <a:p>
            <a:r>
              <a:rPr lang="en-US" dirty="0"/>
              <a:t>b) Providing a User Interface</a:t>
            </a:r>
            <a:endParaRPr lang="en-GB" dirty="0"/>
          </a:p>
        </p:txBody>
      </p:sp>
      <p:sp>
        <p:nvSpPr>
          <p:cNvPr id="26627" name="Content Placeholder 2"/>
          <p:cNvSpPr>
            <a:spLocks noGrp="1"/>
          </p:cNvSpPr>
          <p:nvPr>
            <p:ph idx="1"/>
          </p:nvPr>
        </p:nvSpPr>
        <p:spPr>
          <a:xfrm>
            <a:off x="30163" y="1393825"/>
            <a:ext cx="9083675" cy="4983163"/>
          </a:xfrm>
        </p:spPr>
        <p:txBody>
          <a:bodyPr/>
          <a:lstStyle/>
          <a:p>
            <a:pPr>
              <a:spcBef>
                <a:spcPct val="0"/>
              </a:spcBef>
            </a:pPr>
            <a:r>
              <a:rPr lang="en-US" dirty="0"/>
              <a:t>Computer users interact with software through its user interface. </a:t>
            </a:r>
          </a:p>
          <a:p>
            <a:pPr>
              <a:spcBef>
                <a:spcPct val="0"/>
              </a:spcBef>
            </a:pPr>
            <a:r>
              <a:rPr lang="en-US" dirty="0"/>
              <a:t>A user interface is the part of the software with which you interact; it controls how data and instructions are entered and information is presented on the screen. </a:t>
            </a:r>
          </a:p>
          <a:p>
            <a:pPr>
              <a:spcBef>
                <a:spcPct val="0"/>
              </a:spcBef>
            </a:pPr>
            <a:r>
              <a:rPr lang="en-US" dirty="0"/>
              <a:t>It is through the user interface of an operating system that you communicate with the computer. </a:t>
            </a:r>
            <a:endParaRPr lang="en-GB" dirty="0"/>
          </a:p>
          <a:p>
            <a:pPr>
              <a:spcBef>
                <a:spcPct val="0"/>
              </a:spcBef>
            </a:pPr>
            <a:endParaRPr lang="en-GB" dirty="0"/>
          </a:p>
        </p:txBody>
      </p:sp>
      <p:sp>
        <p:nvSpPr>
          <p:cNvPr id="4" name="Date Placeholder 3"/>
          <p:cNvSpPr>
            <a:spLocks noGrp="1"/>
          </p:cNvSpPr>
          <p:nvPr>
            <p:ph type="dt" sz="quarter" idx="4294967295"/>
          </p:nvPr>
        </p:nvSpPr>
        <p:spPr>
          <a:xfrm>
            <a:off x="0" y="6381750"/>
            <a:ext cx="2209800" cy="476250"/>
          </a:xfrm>
          <a:prstGeom prst="rect">
            <a:avLst/>
          </a:prstGeom>
        </p:spPr>
        <p:txBody>
          <a:bodyPr/>
          <a:lstStyle/>
          <a:p>
            <a:pPr>
              <a:defRPr/>
            </a:pPr>
            <a:r>
              <a:rPr lang="en-US"/>
              <a:t> </a:t>
            </a:r>
          </a:p>
        </p:txBody>
      </p:sp>
    </p:spTree>
  </p:cSld>
  <p:clrMapOvr>
    <a:masterClrMapping/>
  </p:clrMapOvr>
  <p:transition spd="slow"/>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Title 1"/>
          <p:cNvSpPr>
            <a:spLocks noGrp="1"/>
          </p:cNvSpPr>
          <p:nvPr>
            <p:ph type="title"/>
          </p:nvPr>
        </p:nvSpPr>
        <p:spPr/>
        <p:txBody>
          <a:bodyPr/>
          <a:lstStyle/>
          <a:p>
            <a:r>
              <a:rPr lang="en-US" dirty="0"/>
              <a:t>Types of user interfaces</a:t>
            </a:r>
            <a:endParaRPr lang="en-GB" dirty="0"/>
          </a:p>
        </p:txBody>
      </p:sp>
      <p:sp>
        <p:nvSpPr>
          <p:cNvPr id="27651" name="Content Placeholder 2"/>
          <p:cNvSpPr>
            <a:spLocks noGrp="1"/>
          </p:cNvSpPr>
          <p:nvPr>
            <p:ph idx="1"/>
          </p:nvPr>
        </p:nvSpPr>
        <p:spPr>
          <a:xfrm>
            <a:off x="30163" y="1393825"/>
            <a:ext cx="9083675" cy="4983163"/>
          </a:xfrm>
        </p:spPr>
        <p:txBody>
          <a:bodyPr/>
          <a:lstStyle/>
          <a:p>
            <a:pPr>
              <a:spcBef>
                <a:spcPct val="0"/>
              </a:spcBef>
            </a:pPr>
            <a:r>
              <a:rPr lang="en-US" dirty="0"/>
              <a:t>Three types of user interfaces are: </a:t>
            </a:r>
          </a:p>
          <a:p>
            <a:pPr marL="1314450" lvl="1" indent="-857250">
              <a:buFont typeface="Arial" charset="0"/>
              <a:buAutoNum type="romanLcPeriod"/>
            </a:pPr>
            <a:r>
              <a:rPr lang="en-US" sz="3600" dirty="0"/>
              <a:t>command-line interface (CLI), </a:t>
            </a:r>
          </a:p>
          <a:p>
            <a:pPr marL="1314450" lvl="1" indent="-857250">
              <a:buFont typeface="Arial" charset="0"/>
              <a:buAutoNum type="romanLcPeriod"/>
            </a:pPr>
            <a:r>
              <a:rPr lang="en-US" sz="3600" dirty="0"/>
              <a:t>menu-driven interface (MDI), and </a:t>
            </a:r>
          </a:p>
          <a:p>
            <a:pPr marL="1314450" lvl="1" indent="-857250">
              <a:buFont typeface="Arial" charset="0"/>
              <a:buAutoNum type="romanLcPeriod"/>
            </a:pPr>
            <a:r>
              <a:rPr lang="en-US" sz="3600" dirty="0"/>
              <a:t>graphical user interface (GUI)</a:t>
            </a:r>
            <a:r>
              <a:rPr lang="en-US" dirty="0"/>
              <a:t>. </a:t>
            </a:r>
          </a:p>
          <a:p>
            <a:pPr>
              <a:spcBef>
                <a:spcPct val="0"/>
              </a:spcBef>
            </a:pPr>
            <a:r>
              <a:rPr lang="en-US" dirty="0"/>
              <a:t>Most operating systems use a combination of these types of user interfaces to define how you interact with your computer.</a:t>
            </a:r>
            <a:endParaRPr lang="en-GB" dirty="0"/>
          </a:p>
          <a:p>
            <a:pPr>
              <a:spcBef>
                <a:spcPct val="0"/>
              </a:spcBef>
            </a:pPr>
            <a:endParaRPr lang="en-GB" dirty="0"/>
          </a:p>
        </p:txBody>
      </p:sp>
      <p:sp>
        <p:nvSpPr>
          <p:cNvPr id="4" name="Date Placeholder 3"/>
          <p:cNvSpPr>
            <a:spLocks noGrp="1"/>
          </p:cNvSpPr>
          <p:nvPr>
            <p:ph type="dt" sz="quarter" idx="4294967295"/>
          </p:nvPr>
        </p:nvSpPr>
        <p:spPr>
          <a:xfrm>
            <a:off x="0" y="6381750"/>
            <a:ext cx="2209800" cy="476250"/>
          </a:xfrm>
          <a:prstGeom prst="rect">
            <a:avLst/>
          </a:prstGeom>
        </p:spPr>
        <p:txBody>
          <a:bodyPr/>
          <a:lstStyle/>
          <a:p>
            <a:pPr>
              <a:defRPr/>
            </a:pPr>
            <a:r>
              <a:rPr lang="en-US"/>
              <a:t> </a:t>
            </a:r>
          </a:p>
        </p:txBody>
      </p:sp>
    </p:spTree>
  </p:cSld>
  <p:clrMapOvr>
    <a:masterClrMapping/>
  </p:clrMapOvr>
  <p:transition spd="slow"/>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Introduction</a:t>
            </a:r>
          </a:p>
        </p:txBody>
      </p:sp>
      <p:sp>
        <p:nvSpPr>
          <p:cNvPr id="3" name="Content Placeholder 2"/>
          <p:cNvSpPr>
            <a:spLocks noGrp="1"/>
          </p:cNvSpPr>
          <p:nvPr>
            <p:ph idx="1"/>
          </p:nvPr>
        </p:nvSpPr>
        <p:spPr/>
        <p:txBody>
          <a:bodyPr/>
          <a:lstStyle/>
          <a:p>
            <a:r>
              <a:rPr lang="en-US" dirty="0">
                <a:solidFill>
                  <a:srgbClr val="FF0000"/>
                </a:solidFill>
              </a:rPr>
              <a:t>Computer software </a:t>
            </a:r>
            <a:r>
              <a:rPr lang="en-US" dirty="0"/>
              <a:t>refers to the electronic instructions and procedures that control the operation of a computer. </a:t>
            </a:r>
          </a:p>
          <a:p>
            <a:endParaRPr lang="en-US" dirty="0"/>
          </a:p>
          <a:p>
            <a:pPr>
              <a:spcBef>
                <a:spcPct val="0"/>
              </a:spcBef>
            </a:pPr>
            <a:r>
              <a:rPr lang="en-US" dirty="0"/>
              <a:t>There are two major types of software: System software and application software. </a:t>
            </a:r>
          </a:p>
          <a:p>
            <a:pPr>
              <a:spcBef>
                <a:spcPct val="0"/>
              </a:spcBef>
            </a:pPr>
            <a:endParaRPr lang="en-US" dirty="0">
              <a:solidFill>
                <a:srgbClr val="FF0000"/>
              </a:solidFill>
            </a:endParaRPr>
          </a:p>
          <a:p>
            <a:pPr>
              <a:spcBef>
                <a:spcPct val="0"/>
              </a:spcBef>
            </a:pPr>
            <a:r>
              <a:rPr lang="en-US" dirty="0">
                <a:solidFill>
                  <a:srgbClr val="FF0000"/>
                </a:solidFill>
              </a:rPr>
              <a:t>System software </a:t>
            </a:r>
            <a:r>
              <a:rPr lang="en-US" dirty="0"/>
              <a:t>e.g. the Operating system manage and coordinate all the other computer programs, devices, resources and activities.</a:t>
            </a:r>
          </a:p>
          <a:p>
            <a:pPr>
              <a:spcBef>
                <a:spcPct val="0"/>
              </a:spcBef>
            </a:pPr>
            <a:endParaRPr lang="en-US" dirty="0"/>
          </a:p>
          <a:p>
            <a:endParaRPr lang="en-GB" dirty="0"/>
          </a:p>
          <a:p>
            <a:endParaRPr lang="en-GB"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4"/>
          <p:cNvSpPr>
            <a:spLocks noGrp="1" noChangeArrowheads="1"/>
          </p:cNvSpPr>
          <p:nvPr>
            <p:ph type="title"/>
          </p:nvPr>
        </p:nvSpPr>
        <p:spPr/>
        <p:txBody>
          <a:bodyPr/>
          <a:lstStyle/>
          <a:p>
            <a:r>
              <a:rPr lang="en-US" sz="4400" i="1" dirty="0"/>
              <a:t>Command-line interface</a:t>
            </a:r>
          </a:p>
        </p:txBody>
      </p:sp>
      <p:pic>
        <p:nvPicPr>
          <p:cNvPr id="29699" name="Picture 5"/>
          <p:cNvPicPr>
            <a:picLocks noChangeAspect="1" noChangeArrowheads="1"/>
          </p:cNvPicPr>
          <p:nvPr/>
        </p:nvPicPr>
        <p:blipFill>
          <a:blip r:embed="rId2">
            <a:lum contrast="40000"/>
          </a:blip>
          <a:srcRect t="4520" r="45848" b="53722"/>
          <a:stretch>
            <a:fillRect/>
          </a:stretch>
        </p:blipFill>
        <p:spPr bwMode="auto">
          <a:xfrm>
            <a:off x="0" y="1447800"/>
            <a:ext cx="9144000" cy="5407025"/>
          </a:xfrm>
          <a:prstGeom prst="rect">
            <a:avLst/>
          </a:prstGeom>
          <a:noFill/>
          <a:ln w="9525">
            <a:noFill/>
            <a:miter lim="800000"/>
            <a:headEnd/>
            <a:tailEnd/>
          </a:ln>
        </p:spPr>
      </p:pic>
    </p:spTree>
  </p:cSld>
  <p:clrMapOvr>
    <a:masterClrMapping/>
  </p:clrMapOvr>
  <p:transition>
    <p:random/>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p:txBody>
          <a:bodyPr/>
          <a:lstStyle/>
          <a:p>
            <a:r>
              <a:rPr lang="en-US" i="1"/>
              <a:t>Command-line interface</a:t>
            </a:r>
          </a:p>
        </p:txBody>
      </p:sp>
      <p:sp>
        <p:nvSpPr>
          <p:cNvPr id="30723" name="Rectangle 3"/>
          <p:cNvSpPr>
            <a:spLocks noGrp="1" noChangeArrowheads="1"/>
          </p:cNvSpPr>
          <p:nvPr>
            <p:ph idx="1"/>
          </p:nvPr>
        </p:nvSpPr>
        <p:spPr>
          <a:xfrm>
            <a:off x="30163" y="1393825"/>
            <a:ext cx="9083675" cy="4983163"/>
          </a:xfrm>
        </p:spPr>
        <p:txBody>
          <a:bodyPr/>
          <a:lstStyle/>
          <a:p>
            <a:pPr>
              <a:spcBef>
                <a:spcPct val="0"/>
              </a:spcBef>
            </a:pPr>
            <a:r>
              <a:rPr lang="en-US" dirty="0"/>
              <a:t>Command-line interfaces often are difficult to use because the commands used require exact spelling and punctuation. </a:t>
            </a:r>
          </a:p>
          <a:p>
            <a:pPr>
              <a:spcBef>
                <a:spcPct val="0"/>
              </a:spcBef>
            </a:pPr>
            <a:r>
              <a:rPr lang="en-US" dirty="0"/>
              <a:t>Minor syntax errors, such as a missing period, generate error messages. </a:t>
            </a:r>
          </a:p>
          <a:p>
            <a:pPr>
              <a:spcBef>
                <a:spcPct val="0"/>
              </a:spcBef>
            </a:pPr>
            <a:r>
              <a:rPr lang="en-US" dirty="0"/>
              <a:t>Command-line interfaces, however, give a user more control to manage detailed settings, and execute programs faster.</a:t>
            </a:r>
          </a:p>
        </p:txBody>
      </p:sp>
    </p:spTree>
  </p:cSld>
  <p:clrMapOvr>
    <a:masterClrMapping/>
  </p:clrMapOvr>
  <p:transition spd="slow"/>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Title 1"/>
          <p:cNvSpPr>
            <a:spLocks noGrp="1"/>
          </p:cNvSpPr>
          <p:nvPr>
            <p:ph type="title"/>
          </p:nvPr>
        </p:nvSpPr>
        <p:spPr/>
        <p:txBody>
          <a:bodyPr/>
          <a:lstStyle/>
          <a:p>
            <a:r>
              <a:rPr lang="en-US" i="1"/>
              <a:t>Command-line interface (cont)</a:t>
            </a:r>
            <a:endParaRPr lang="en-GB"/>
          </a:p>
        </p:txBody>
      </p:sp>
      <p:sp>
        <p:nvSpPr>
          <p:cNvPr id="31747" name="Content Placeholder 2"/>
          <p:cNvSpPr>
            <a:spLocks noGrp="1"/>
          </p:cNvSpPr>
          <p:nvPr>
            <p:ph idx="1"/>
          </p:nvPr>
        </p:nvSpPr>
        <p:spPr>
          <a:xfrm>
            <a:off x="30163" y="1295400"/>
            <a:ext cx="9083675" cy="4983163"/>
          </a:xfrm>
        </p:spPr>
        <p:txBody>
          <a:bodyPr/>
          <a:lstStyle/>
          <a:p>
            <a:pPr>
              <a:spcBef>
                <a:spcPct val="0"/>
              </a:spcBef>
            </a:pPr>
            <a:r>
              <a:rPr lang="en-US" sz="2800" dirty="0"/>
              <a:t>Shown here are some typical CLI commands.</a:t>
            </a:r>
          </a:p>
          <a:p>
            <a:pPr>
              <a:spcBef>
                <a:spcPct val="0"/>
              </a:spcBef>
            </a:pPr>
            <a:r>
              <a:rPr lang="en-US" sz="2800" dirty="0"/>
              <a:t>NB </a:t>
            </a:r>
            <a:r>
              <a:rPr lang="en-GB" sz="2800" dirty="0"/>
              <a:t>To view a list of more common commands, type help at the command prompt.</a:t>
            </a:r>
            <a:endParaRPr lang="en-GB" dirty="0"/>
          </a:p>
        </p:txBody>
      </p:sp>
      <p:sp>
        <p:nvSpPr>
          <p:cNvPr id="4" name="Date Placeholder 3"/>
          <p:cNvSpPr>
            <a:spLocks noGrp="1"/>
          </p:cNvSpPr>
          <p:nvPr>
            <p:ph type="dt" sz="quarter" idx="4294967295"/>
          </p:nvPr>
        </p:nvSpPr>
        <p:spPr>
          <a:xfrm>
            <a:off x="0" y="6381750"/>
            <a:ext cx="2209800" cy="476250"/>
          </a:xfrm>
          <a:prstGeom prst="rect">
            <a:avLst/>
          </a:prstGeom>
        </p:spPr>
        <p:txBody>
          <a:bodyPr/>
          <a:lstStyle/>
          <a:p>
            <a:pPr>
              <a:defRPr/>
            </a:pPr>
            <a:r>
              <a:rPr lang="en-US"/>
              <a:t> </a:t>
            </a:r>
          </a:p>
        </p:txBody>
      </p:sp>
      <p:sp>
        <p:nvSpPr>
          <p:cNvPr id="5" name="Slide Number Placeholder 4"/>
          <p:cNvSpPr>
            <a:spLocks noGrp="1"/>
          </p:cNvSpPr>
          <p:nvPr>
            <p:ph type="sldNum" sz="quarter" idx="4294967295"/>
          </p:nvPr>
        </p:nvSpPr>
        <p:spPr>
          <a:xfrm>
            <a:off x="7010400" y="6381750"/>
            <a:ext cx="2133600" cy="476250"/>
          </a:xfrm>
          <a:prstGeom prst="rect">
            <a:avLst/>
          </a:prstGeom>
        </p:spPr>
        <p:txBody>
          <a:bodyPr/>
          <a:lstStyle/>
          <a:p>
            <a:pPr>
              <a:defRPr/>
            </a:pPr>
            <a:fld id="{3D79EBC1-F509-47AB-9778-6C805C4DCE29}" type="slidenum">
              <a:rPr lang="en-US" smtClean="0"/>
              <a:pPr>
                <a:defRPr/>
              </a:pPr>
              <a:t>42</a:t>
            </a:fld>
            <a:endParaRPr lang="en-US" dirty="0"/>
          </a:p>
        </p:txBody>
      </p:sp>
      <p:pic>
        <p:nvPicPr>
          <p:cNvPr id="31750" name="Picture 20" descr="Fig05-13"/>
          <p:cNvPicPr>
            <a:picLocks noChangeAspect="1" noChangeArrowheads="1"/>
          </p:cNvPicPr>
          <p:nvPr/>
        </p:nvPicPr>
        <p:blipFill>
          <a:blip r:embed="rId2"/>
          <a:srcRect t="43919" b="14380"/>
          <a:stretch>
            <a:fillRect/>
          </a:stretch>
        </p:blipFill>
        <p:spPr bwMode="auto">
          <a:xfrm>
            <a:off x="0" y="2667000"/>
            <a:ext cx="9139238" cy="4191000"/>
          </a:xfrm>
          <a:prstGeom prst="rect">
            <a:avLst/>
          </a:prstGeom>
          <a:noFill/>
          <a:ln w="9525">
            <a:noFill/>
            <a:miter lim="800000"/>
            <a:headEnd/>
            <a:tailEnd/>
          </a:ln>
        </p:spPr>
      </p:pic>
    </p:spTree>
  </p:cSld>
  <p:clrMapOvr>
    <a:masterClrMapping/>
  </p:clrMapOvr>
  <p:transition spd="slow"/>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p:cNvSpPr>
            <a:spLocks noGrp="1" noChangeArrowheads="1"/>
          </p:cNvSpPr>
          <p:nvPr>
            <p:ph type="title"/>
          </p:nvPr>
        </p:nvSpPr>
        <p:spPr/>
        <p:txBody>
          <a:bodyPr/>
          <a:lstStyle/>
          <a:p>
            <a:r>
              <a:rPr lang="en-US" sz="5400" i="1" dirty="0"/>
              <a:t>Menu-driven interface</a:t>
            </a:r>
            <a:r>
              <a:rPr lang="en-US" sz="5400" dirty="0"/>
              <a:t> </a:t>
            </a:r>
          </a:p>
        </p:txBody>
      </p:sp>
      <p:sp>
        <p:nvSpPr>
          <p:cNvPr id="32771" name="Rectangle 3"/>
          <p:cNvSpPr>
            <a:spLocks noGrp="1" noChangeArrowheads="1"/>
          </p:cNvSpPr>
          <p:nvPr>
            <p:ph idx="1"/>
          </p:nvPr>
        </p:nvSpPr>
        <p:spPr>
          <a:xfrm>
            <a:off x="30163" y="1393825"/>
            <a:ext cx="9083675" cy="4983163"/>
          </a:xfrm>
        </p:spPr>
        <p:txBody>
          <a:bodyPr/>
          <a:lstStyle/>
          <a:p>
            <a:pPr>
              <a:lnSpc>
                <a:spcPct val="90000"/>
              </a:lnSpc>
              <a:spcBef>
                <a:spcPct val="0"/>
              </a:spcBef>
            </a:pPr>
            <a:r>
              <a:rPr lang="en-US" sz="4000" dirty="0"/>
              <a:t>A </a:t>
            </a:r>
            <a:r>
              <a:rPr lang="en-US" sz="4000" i="1" dirty="0"/>
              <a:t>menu-driven interface</a:t>
            </a:r>
            <a:r>
              <a:rPr lang="en-US" sz="4000" dirty="0"/>
              <a:t> provides menus as a means of entering commands. </a:t>
            </a:r>
          </a:p>
          <a:p>
            <a:pPr>
              <a:lnSpc>
                <a:spcPct val="90000"/>
              </a:lnSpc>
              <a:spcBef>
                <a:spcPct val="0"/>
              </a:spcBef>
            </a:pPr>
            <a:r>
              <a:rPr lang="en-US" sz="4000" dirty="0"/>
              <a:t>Menu-driven interfaces are easier to learn than CLI because users do not have to cram keywords for commands. </a:t>
            </a:r>
          </a:p>
          <a:p>
            <a:pPr>
              <a:lnSpc>
                <a:spcPct val="90000"/>
              </a:lnSpc>
              <a:spcBef>
                <a:spcPct val="0"/>
              </a:spcBef>
            </a:pPr>
            <a:r>
              <a:rPr lang="en-US" sz="4000" dirty="0"/>
              <a:t>The characteristic of being easy to learn and use is described as being </a:t>
            </a:r>
            <a:r>
              <a:rPr lang="en-US" sz="4000" dirty="0">
                <a:solidFill>
                  <a:srgbClr val="FF0000"/>
                </a:solidFill>
              </a:rPr>
              <a:t>user-friendly</a:t>
            </a:r>
            <a:r>
              <a:rPr lang="en-US" sz="4000" dirty="0"/>
              <a:t>. </a:t>
            </a:r>
          </a:p>
          <a:p>
            <a:pPr>
              <a:lnSpc>
                <a:spcPct val="90000"/>
              </a:lnSpc>
              <a:spcBef>
                <a:spcPct val="0"/>
              </a:spcBef>
            </a:pPr>
            <a:endParaRPr lang="en-US" sz="4000" dirty="0"/>
          </a:p>
        </p:txBody>
      </p:sp>
    </p:spTree>
  </p:cSld>
  <p:clrMapOvr>
    <a:masterClrMapping/>
  </p:clrMapOvr>
  <p:transition spd="slow"/>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4"/>
          <p:cNvSpPr>
            <a:spLocks noGrp="1" noChangeArrowheads="1"/>
          </p:cNvSpPr>
          <p:nvPr>
            <p:ph type="title"/>
          </p:nvPr>
        </p:nvSpPr>
        <p:spPr/>
        <p:txBody>
          <a:bodyPr/>
          <a:lstStyle/>
          <a:p>
            <a:r>
              <a:rPr lang="en-US" sz="4800" i="1"/>
              <a:t>Menu-driven interface</a:t>
            </a:r>
          </a:p>
        </p:txBody>
      </p:sp>
      <p:pic>
        <p:nvPicPr>
          <p:cNvPr id="33795" name="Picture 6"/>
          <p:cNvPicPr>
            <a:picLocks noChangeAspect="1" noChangeArrowheads="1"/>
          </p:cNvPicPr>
          <p:nvPr/>
        </p:nvPicPr>
        <p:blipFill>
          <a:blip r:embed="rId2">
            <a:lum contrast="56000"/>
          </a:blip>
          <a:srcRect t="57661" r="58684" b="12869"/>
          <a:stretch>
            <a:fillRect/>
          </a:stretch>
        </p:blipFill>
        <p:spPr bwMode="auto">
          <a:xfrm>
            <a:off x="0" y="1600200"/>
            <a:ext cx="9144000" cy="4572000"/>
          </a:xfrm>
          <a:prstGeom prst="rect">
            <a:avLst/>
          </a:prstGeom>
          <a:noFill/>
          <a:ln w="9525">
            <a:noFill/>
            <a:miter lim="800000"/>
            <a:headEnd/>
            <a:tailEnd/>
          </a:ln>
        </p:spPr>
      </p:pic>
    </p:spTree>
  </p:cSld>
  <p:clrMapOvr>
    <a:masterClrMapping/>
  </p:clrMapOvr>
  <p:transition>
    <p:random/>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Title 1"/>
          <p:cNvSpPr>
            <a:spLocks noGrp="1"/>
          </p:cNvSpPr>
          <p:nvPr>
            <p:ph type="title"/>
          </p:nvPr>
        </p:nvSpPr>
        <p:spPr/>
        <p:txBody>
          <a:bodyPr/>
          <a:lstStyle/>
          <a:p>
            <a:r>
              <a:rPr lang="en-US" i="1" dirty="0"/>
              <a:t>Graphical User Interface (GUI)</a:t>
            </a:r>
            <a:endParaRPr lang="en-GB" dirty="0"/>
          </a:p>
        </p:txBody>
      </p:sp>
      <p:sp>
        <p:nvSpPr>
          <p:cNvPr id="34819" name="Content Placeholder 2"/>
          <p:cNvSpPr>
            <a:spLocks noGrp="1"/>
          </p:cNvSpPr>
          <p:nvPr>
            <p:ph idx="1"/>
          </p:nvPr>
        </p:nvSpPr>
        <p:spPr>
          <a:xfrm>
            <a:off x="30163" y="1371600"/>
            <a:ext cx="9083675" cy="5029200"/>
          </a:xfrm>
        </p:spPr>
        <p:txBody>
          <a:bodyPr/>
          <a:lstStyle/>
          <a:p>
            <a:pPr>
              <a:spcBef>
                <a:spcPct val="0"/>
              </a:spcBef>
            </a:pPr>
            <a:r>
              <a:rPr lang="en-US" dirty="0"/>
              <a:t>Most of today's software programs have a graphical user interface (GUI).</a:t>
            </a:r>
          </a:p>
          <a:p>
            <a:pPr>
              <a:spcBef>
                <a:spcPct val="0"/>
              </a:spcBef>
            </a:pPr>
            <a:r>
              <a:rPr lang="en-US" dirty="0"/>
              <a:t>A GUI is a user Interface in which visual images such as icons and buttons are used to issue commands. </a:t>
            </a:r>
          </a:p>
          <a:p>
            <a:pPr>
              <a:spcBef>
                <a:spcPct val="0"/>
              </a:spcBef>
            </a:pPr>
            <a:r>
              <a:rPr lang="en-US" dirty="0"/>
              <a:t>Of all the interfaces a GUI typically is the most </a:t>
            </a:r>
            <a:r>
              <a:rPr lang="en-US" dirty="0">
                <a:solidFill>
                  <a:srgbClr val="FF0000"/>
                </a:solidFill>
              </a:rPr>
              <a:t>user friendly</a:t>
            </a:r>
            <a:r>
              <a:rPr lang="en-US" dirty="0"/>
              <a:t>, because it does not require you to know any command language. </a:t>
            </a:r>
          </a:p>
        </p:txBody>
      </p:sp>
      <p:sp>
        <p:nvSpPr>
          <p:cNvPr id="4" name="Date Placeholder 3"/>
          <p:cNvSpPr>
            <a:spLocks noGrp="1"/>
          </p:cNvSpPr>
          <p:nvPr>
            <p:ph type="dt" sz="quarter" idx="4294967295"/>
          </p:nvPr>
        </p:nvSpPr>
        <p:spPr>
          <a:xfrm>
            <a:off x="0" y="6381750"/>
            <a:ext cx="2209800" cy="476250"/>
          </a:xfrm>
          <a:prstGeom prst="rect">
            <a:avLst/>
          </a:prstGeom>
        </p:spPr>
        <p:txBody>
          <a:bodyPr/>
          <a:lstStyle/>
          <a:p>
            <a:pPr>
              <a:defRPr/>
            </a:pPr>
            <a:r>
              <a:rPr lang="en-US"/>
              <a:t> </a:t>
            </a:r>
          </a:p>
        </p:txBody>
      </p:sp>
    </p:spTree>
  </p:cSld>
  <p:clrMapOvr>
    <a:masterClrMapping/>
  </p:clrMapOvr>
  <p:transition spd="slow"/>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Title 4"/>
          <p:cNvSpPr>
            <a:spLocks noGrp="1"/>
          </p:cNvSpPr>
          <p:nvPr>
            <p:ph type="title"/>
          </p:nvPr>
        </p:nvSpPr>
        <p:spPr/>
        <p:txBody>
          <a:bodyPr/>
          <a:lstStyle/>
          <a:p>
            <a:r>
              <a:rPr lang="en-US" sz="3600" dirty="0"/>
              <a:t>Disadvantages of a </a:t>
            </a:r>
            <a:br>
              <a:rPr lang="en-US" sz="3600" dirty="0"/>
            </a:br>
            <a:r>
              <a:rPr lang="en-US" sz="3600" dirty="0"/>
              <a:t>GUI as compared to CLI</a:t>
            </a:r>
            <a:endParaRPr lang="en-GB" sz="3600" dirty="0"/>
          </a:p>
        </p:txBody>
      </p:sp>
      <p:sp>
        <p:nvSpPr>
          <p:cNvPr id="36867" name="Content Placeholder 5"/>
          <p:cNvSpPr>
            <a:spLocks noGrp="1"/>
          </p:cNvSpPr>
          <p:nvPr>
            <p:ph idx="1"/>
          </p:nvPr>
        </p:nvSpPr>
        <p:spPr>
          <a:xfrm>
            <a:off x="30163" y="1393825"/>
            <a:ext cx="9083675" cy="4983163"/>
          </a:xfrm>
        </p:spPr>
        <p:txBody>
          <a:bodyPr/>
          <a:lstStyle/>
          <a:p>
            <a:pPr>
              <a:spcBef>
                <a:spcPct val="0"/>
              </a:spcBef>
            </a:pPr>
            <a:r>
              <a:rPr lang="en-US" sz="4400" dirty="0"/>
              <a:t>GUI requires the computer to have more RAM as compared to Command Line.</a:t>
            </a:r>
          </a:p>
          <a:p>
            <a:pPr>
              <a:spcBef>
                <a:spcPct val="0"/>
              </a:spcBef>
            </a:pPr>
            <a:r>
              <a:rPr lang="en-US" sz="4400" dirty="0"/>
              <a:t>Command line instructions execute faster than GUI instructions.</a:t>
            </a:r>
          </a:p>
          <a:p>
            <a:pPr>
              <a:spcBef>
                <a:spcPct val="0"/>
              </a:spcBef>
            </a:pPr>
            <a:endParaRPr lang="en-US" sz="4400" dirty="0"/>
          </a:p>
          <a:p>
            <a:pPr>
              <a:spcBef>
                <a:spcPct val="0"/>
              </a:spcBef>
            </a:pPr>
            <a:endParaRPr lang="en-US" sz="4400" dirty="0"/>
          </a:p>
          <a:p>
            <a:pPr>
              <a:spcBef>
                <a:spcPct val="0"/>
              </a:spcBef>
            </a:pPr>
            <a:endParaRPr lang="en-GB" sz="4400" dirty="0"/>
          </a:p>
        </p:txBody>
      </p:sp>
    </p:spTree>
  </p:cSld>
  <p:clrMapOvr>
    <a:masterClrMapping/>
  </p:clrMapOvr>
  <p:transition spd="slow"/>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Title 6"/>
          <p:cNvSpPr>
            <a:spLocks noGrp="1"/>
          </p:cNvSpPr>
          <p:nvPr>
            <p:ph type="title"/>
          </p:nvPr>
        </p:nvSpPr>
        <p:spPr>
          <a:xfrm>
            <a:off x="0" y="0"/>
            <a:ext cx="2971800" cy="2514600"/>
          </a:xfrm>
        </p:spPr>
        <p:txBody>
          <a:bodyPr/>
          <a:lstStyle/>
          <a:p>
            <a:r>
              <a:rPr lang="en-US" sz="3600" dirty="0"/>
              <a:t>Examples of Elements/ Objects of a GUI</a:t>
            </a:r>
            <a:endParaRPr lang="en-GB" sz="3600" dirty="0"/>
          </a:p>
        </p:txBody>
      </p:sp>
      <p:sp>
        <p:nvSpPr>
          <p:cNvPr id="6" name="Slide Number Placeholder 5"/>
          <p:cNvSpPr>
            <a:spLocks noGrp="1"/>
          </p:cNvSpPr>
          <p:nvPr>
            <p:ph type="sldNum" sz="quarter" idx="12"/>
          </p:nvPr>
        </p:nvSpPr>
        <p:spPr/>
        <p:txBody>
          <a:bodyPr/>
          <a:lstStyle/>
          <a:p>
            <a:pPr>
              <a:defRPr/>
            </a:pPr>
            <a:fld id="{F03B6A34-2B92-42C5-9757-864F149B15AE}" type="slidenum">
              <a:rPr lang="en-US" smtClean="0"/>
              <a:pPr>
                <a:defRPr/>
              </a:pPr>
              <a:t>47</a:t>
            </a:fld>
            <a:endParaRPr lang="en-US" dirty="0"/>
          </a:p>
        </p:txBody>
      </p:sp>
      <p:pic>
        <p:nvPicPr>
          <p:cNvPr id="37893" name="Picture 2"/>
          <p:cNvPicPr>
            <a:picLocks noChangeAspect="1" noChangeArrowheads="1"/>
          </p:cNvPicPr>
          <p:nvPr/>
        </p:nvPicPr>
        <p:blipFill>
          <a:blip r:embed="rId2"/>
          <a:srcRect t="2766"/>
          <a:stretch>
            <a:fillRect/>
          </a:stretch>
        </p:blipFill>
        <p:spPr bwMode="auto">
          <a:xfrm>
            <a:off x="3124200" y="0"/>
            <a:ext cx="6034088" cy="6896100"/>
          </a:xfrm>
          <a:prstGeom prst="rect">
            <a:avLst/>
          </a:prstGeom>
          <a:noFill/>
          <a:ln w="9525">
            <a:noFill/>
            <a:miter lim="800000"/>
            <a:headEnd/>
            <a:tailEnd/>
          </a:ln>
        </p:spPr>
      </p:pic>
    </p:spTree>
  </p:cSld>
  <p:clrMapOvr>
    <a:masterClrMapping/>
  </p:clrMapOvr>
  <p:transition>
    <p:random/>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2"/>
          <p:cNvSpPr>
            <a:spLocks noGrp="1" noChangeArrowheads="1"/>
          </p:cNvSpPr>
          <p:nvPr>
            <p:ph type="title"/>
          </p:nvPr>
        </p:nvSpPr>
        <p:spPr/>
        <p:txBody>
          <a:bodyPr/>
          <a:lstStyle/>
          <a:p>
            <a:r>
              <a:rPr lang="en-US" sz="3600" dirty="0"/>
              <a:t>Examples of Elements/ Objects of a GUI</a:t>
            </a:r>
          </a:p>
        </p:txBody>
      </p:sp>
      <p:sp>
        <p:nvSpPr>
          <p:cNvPr id="38915" name="Rectangle 4"/>
          <p:cNvSpPr>
            <a:spLocks noGrp="1" noChangeArrowheads="1"/>
          </p:cNvSpPr>
          <p:nvPr>
            <p:ph sz="half" idx="1"/>
          </p:nvPr>
        </p:nvSpPr>
        <p:spPr>
          <a:xfrm>
            <a:off x="152400" y="1371600"/>
            <a:ext cx="4343400" cy="4754563"/>
          </a:xfrm>
        </p:spPr>
        <p:txBody>
          <a:bodyPr/>
          <a:lstStyle/>
          <a:p>
            <a:pPr>
              <a:spcBef>
                <a:spcPct val="20000"/>
              </a:spcBef>
            </a:pPr>
            <a:r>
              <a:rPr lang="en-US" dirty="0"/>
              <a:t>Icons</a:t>
            </a:r>
          </a:p>
          <a:p>
            <a:pPr>
              <a:spcBef>
                <a:spcPct val="20000"/>
              </a:spcBef>
            </a:pPr>
            <a:r>
              <a:rPr lang="en-US" dirty="0"/>
              <a:t>Command Buttons</a:t>
            </a:r>
          </a:p>
          <a:p>
            <a:pPr>
              <a:spcBef>
                <a:spcPct val="20000"/>
              </a:spcBef>
            </a:pPr>
            <a:r>
              <a:rPr lang="en-US" dirty="0"/>
              <a:t>Drop Down Lists</a:t>
            </a:r>
          </a:p>
          <a:p>
            <a:pPr>
              <a:spcBef>
                <a:spcPct val="20000"/>
              </a:spcBef>
            </a:pPr>
            <a:r>
              <a:rPr lang="en-US" dirty="0"/>
              <a:t>Check boxes</a:t>
            </a:r>
          </a:p>
          <a:p>
            <a:pPr>
              <a:spcBef>
                <a:spcPct val="20000"/>
              </a:spcBef>
            </a:pPr>
            <a:r>
              <a:rPr lang="en-US" dirty="0"/>
              <a:t>List Boxes</a:t>
            </a:r>
          </a:p>
          <a:p>
            <a:pPr>
              <a:spcBef>
                <a:spcPct val="20000"/>
              </a:spcBef>
            </a:pPr>
            <a:r>
              <a:rPr lang="en-US" dirty="0"/>
              <a:t>Dialogue boxes</a:t>
            </a:r>
          </a:p>
          <a:p>
            <a:pPr>
              <a:spcBef>
                <a:spcPct val="20000"/>
              </a:spcBef>
            </a:pPr>
            <a:r>
              <a:rPr lang="en-US" dirty="0"/>
              <a:t>Windows</a:t>
            </a:r>
          </a:p>
          <a:p>
            <a:pPr>
              <a:spcBef>
                <a:spcPct val="20000"/>
              </a:spcBef>
            </a:pPr>
            <a:r>
              <a:rPr lang="en-US" dirty="0"/>
              <a:t>Cursor</a:t>
            </a:r>
          </a:p>
          <a:p>
            <a:pPr>
              <a:spcBef>
                <a:spcPct val="20000"/>
              </a:spcBef>
            </a:pPr>
            <a:r>
              <a:rPr lang="en-US" dirty="0"/>
              <a:t>Scroll bars</a:t>
            </a:r>
          </a:p>
        </p:txBody>
      </p:sp>
      <p:sp>
        <p:nvSpPr>
          <p:cNvPr id="38916" name="Rectangle 5"/>
          <p:cNvSpPr>
            <a:spLocks noGrp="1" noChangeArrowheads="1"/>
          </p:cNvSpPr>
          <p:nvPr>
            <p:ph sz="half" idx="2"/>
          </p:nvPr>
        </p:nvSpPr>
        <p:spPr>
          <a:xfrm>
            <a:off x="4648200" y="1371600"/>
            <a:ext cx="4343400" cy="4754563"/>
          </a:xfrm>
        </p:spPr>
        <p:txBody>
          <a:bodyPr/>
          <a:lstStyle/>
          <a:p>
            <a:pPr>
              <a:spcBef>
                <a:spcPct val="20000"/>
              </a:spcBef>
            </a:pPr>
            <a:r>
              <a:rPr lang="en-US" dirty="0"/>
              <a:t>Radio Buttons</a:t>
            </a:r>
          </a:p>
          <a:p>
            <a:pPr>
              <a:spcBef>
                <a:spcPct val="20000"/>
              </a:spcBef>
            </a:pPr>
            <a:r>
              <a:rPr lang="en-US" dirty="0"/>
              <a:t>Preview areas</a:t>
            </a:r>
          </a:p>
          <a:p>
            <a:pPr>
              <a:spcBef>
                <a:spcPct val="20000"/>
              </a:spcBef>
            </a:pPr>
            <a:r>
              <a:rPr lang="en-US" dirty="0"/>
              <a:t>Slider buttons</a:t>
            </a:r>
          </a:p>
          <a:p>
            <a:pPr>
              <a:spcBef>
                <a:spcPct val="20000"/>
              </a:spcBef>
            </a:pPr>
            <a:r>
              <a:rPr lang="en-US" dirty="0"/>
              <a:t>Tabs</a:t>
            </a:r>
          </a:p>
          <a:p>
            <a:pPr>
              <a:spcBef>
                <a:spcPct val="20000"/>
              </a:spcBef>
            </a:pPr>
            <a:r>
              <a:rPr lang="en-US" dirty="0"/>
              <a:t>Menus</a:t>
            </a:r>
          </a:p>
          <a:p>
            <a:pPr>
              <a:spcBef>
                <a:spcPct val="20000"/>
              </a:spcBef>
            </a:pPr>
            <a:r>
              <a:rPr lang="en-US" dirty="0"/>
              <a:t>Text boxes</a:t>
            </a:r>
          </a:p>
          <a:p>
            <a:pPr>
              <a:spcBef>
                <a:spcPct val="20000"/>
              </a:spcBef>
            </a:pPr>
            <a:r>
              <a:rPr lang="en-US" dirty="0"/>
              <a:t>Toolbars</a:t>
            </a:r>
          </a:p>
          <a:p>
            <a:pPr>
              <a:spcBef>
                <a:spcPct val="20000"/>
              </a:spcBef>
            </a:pPr>
            <a:r>
              <a:rPr lang="en-US" dirty="0" err="1"/>
              <a:t>e.t.c</a:t>
            </a:r>
            <a:r>
              <a:rPr lang="en-US" dirty="0"/>
              <a:t>.</a:t>
            </a:r>
          </a:p>
        </p:txBody>
      </p:sp>
    </p:spTree>
  </p:cSld>
  <p:clrMapOvr>
    <a:masterClrMapping/>
  </p:clrMapOvr>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p:cNvSpPr>
            <a:spLocks noGrp="1" noChangeArrowheads="1"/>
          </p:cNvSpPr>
          <p:nvPr>
            <p:ph type="title"/>
          </p:nvPr>
        </p:nvSpPr>
        <p:spPr/>
        <p:txBody>
          <a:bodyPr/>
          <a:lstStyle/>
          <a:p>
            <a:r>
              <a:rPr lang="en-US"/>
              <a:t>c) File management</a:t>
            </a:r>
          </a:p>
        </p:txBody>
      </p:sp>
      <p:sp>
        <p:nvSpPr>
          <p:cNvPr id="40963" name="Rectangle 3"/>
          <p:cNvSpPr>
            <a:spLocks noGrp="1" noChangeArrowheads="1"/>
          </p:cNvSpPr>
          <p:nvPr>
            <p:ph idx="1"/>
          </p:nvPr>
        </p:nvSpPr>
        <p:spPr>
          <a:xfrm>
            <a:off x="30163" y="1219200"/>
            <a:ext cx="9083675" cy="1196975"/>
          </a:xfrm>
        </p:spPr>
        <p:txBody>
          <a:bodyPr/>
          <a:lstStyle/>
          <a:p>
            <a:pPr>
              <a:spcBef>
                <a:spcPct val="0"/>
              </a:spcBef>
            </a:pPr>
            <a:r>
              <a:rPr lang="en-US" dirty="0"/>
              <a:t>The operating systems help to organize files and folders on a computer’s hard disk drive. </a:t>
            </a:r>
          </a:p>
        </p:txBody>
      </p:sp>
      <p:pic>
        <p:nvPicPr>
          <p:cNvPr id="4" name="Picture 3" descr="C:\Data\Course\_uc12\PowerPoint_Presentations\Figures\Figures_Ch05\Fig05-05.bmp"/>
          <p:cNvPicPr>
            <a:picLocks noChangeAspect="1" noChangeArrowheads="1"/>
          </p:cNvPicPr>
          <p:nvPr/>
        </p:nvPicPr>
        <p:blipFill>
          <a:blip r:embed="rId2"/>
          <a:srcRect t="12016" r="38141" b="21030"/>
          <a:stretch>
            <a:fillRect/>
          </a:stretch>
        </p:blipFill>
        <p:spPr bwMode="auto">
          <a:xfrm>
            <a:off x="0" y="2438400"/>
            <a:ext cx="9144000" cy="4419600"/>
          </a:xfrm>
          <a:prstGeom prst="rect">
            <a:avLst/>
          </a:prstGeom>
          <a:noFill/>
          <a:ln w="9525">
            <a:solidFill>
              <a:schemeClr val="tx1"/>
            </a:solidFill>
            <a:miter lim="800000"/>
            <a:headEnd/>
            <a:tailEnd/>
          </a:ln>
        </p:spPr>
      </p:pic>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fltVal val="0"/>
                                          </p:val>
                                        </p:tav>
                                        <p:tav tm="100000">
                                          <p:val>
                                            <p:strVal val="#ppt_w"/>
                                          </p:val>
                                        </p:tav>
                                      </p:tavLst>
                                    </p:anim>
                                    <p:anim calcmode="lin" valueType="num">
                                      <p:cBhvr>
                                        <p:cTn id="8" dur="1000" fill="hold"/>
                                        <p:tgtEl>
                                          <p:spTgt spid="4"/>
                                        </p:tgtEl>
                                        <p:attrNameLst>
                                          <p:attrName>ppt_h</p:attrName>
                                        </p:attrNameLst>
                                      </p:cBhvr>
                                      <p:tavLst>
                                        <p:tav tm="0">
                                          <p:val>
                                            <p:fltVal val="0"/>
                                          </p:val>
                                        </p:tav>
                                        <p:tav tm="100000">
                                          <p:val>
                                            <p:strVal val="#ppt_h"/>
                                          </p:val>
                                        </p:tav>
                                      </p:tavLst>
                                    </p:anim>
                                    <p:anim calcmode="lin" valueType="num">
                                      <p:cBhvr>
                                        <p:cTn id="9" dur="1000" fill="hold"/>
                                        <p:tgtEl>
                                          <p:spTgt spid="4"/>
                                        </p:tgtEl>
                                        <p:attrNameLst>
                                          <p:attrName>style.rotation</p:attrName>
                                        </p:attrNameLst>
                                      </p:cBhvr>
                                      <p:tavLst>
                                        <p:tav tm="0">
                                          <p:val>
                                            <p:fltVal val="90"/>
                                          </p:val>
                                        </p:tav>
                                        <p:tav tm="100000">
                                          <p:val>
                                            <p:fltVal val="0"/>
                                          </p:val>
                                        </p:tav>
                                      </p:tavLst>
                                    </p:anim>
                                    <p:animEffect transition="in" filter="fade">
                                      <p:cBhvr>
                                        <p:cTn id="10"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Introduction</a:t>
            </a:r>
          </a:p>
        </p:txBody>
      </p:sp>
      <p:sp>
        <p:nvSpPr>
          <p:cNvPr id="3" name="Content Placeholder 2"/>
          <p:cNvSpPr>
            <a:spLocks noGrp="1"/>
          </p:cNvSpPr>
          <p:nvPr>
            <p:ph idx="1"/>
          </p:nvPr>
        </p:nvSpPr>
        <p:spPr>
          <a:xfrm>
            <a:off x="0" y="1000108"/>
            <a:ext cx="9144000" cy="1500198"/>
          </a:xfrm>
        </p:spPr>
        <p:txBody>
          <a:bodyPr/>
          <a:lstStyle/>
          <a:p>
            <a:pPr>
              <a:spcBef>
                <a:spcPct val="0"/>
              </a:spcBef>
            </a:pPr>
            <a:r>
              <a:rPr lang="en-US" dirty="0"/>
              <a:t>While </a:t>
            </a:r>
            <a:r>
              <a:rPr lang="en-US" dirty="0">
                <a:solidFill>
                  <a:srgbClr val="FF0000"/>
                </a:solidFill>
              </a:rPr>
              <a:t>Application software </a:t>
            </a:r>
            <a:r>
              <a:rPr lang="en-US" dirty="0"/>
              <a:t>like, Word-processors,  Spreadsheets, Media players and Games solve the specific or exact needs of the user.</a:t>
            </a:r>
          </a:p>
        </p:txBody>
      </p:sp>
      <p:pic>
        <p:nvPicPr>
          <p:cNvPr id="4" name="Picture 2"/>
          <p:cNvPicPr>
            <a:picLocks noChangeAspect="1" noChangeArrowheads="1"/>
          </p:cNvPicPr>
          <p:nvPr/>
        </p:nvPicPr>
        <p:blipFill>
          <a:blip r:embed="rId2"/>
          <a:srcRect t="4223" b="6080"/>
          <a:stretch>
            <a:fillRect/>
          </a:stretch>
        </p:blipFill>
        <p:spPr bwMode="auto">
          <a:xfrm>
            <a:off x="0" y="2643182"/>
            <a:ext cx="9144000" cy="4214842"/>
          </a:xfrm>
          <a:prstGeom prst="rect">
            <a:avLst/>
          </a:prstGeom>
          <a:noFill/>
          <a:ln w="9525">
            <a:noFill/>
            <a:miter lim="800000"/>
            <a:headEnd/>
            <a:tailEnd/>
          </a:ln>
          <a:effectLst/>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Title 1"/>
          <p:cNvSpPr>
            <a:spLocks noGrp="1"/>
          </p:cNvSpPr>
          <p:nvPr>
            <p:ph type="title"/>
          </p:nvPr>
        </p:nvSpPr>
        <p:spPr/>
        <p:txBody>
          <a:bodyPr/>
          <a:lstStyle/>
          <a:p>
            <a:r>
              <a:rPr lang="en-US" dirty="0"/>
              <a:t>d) Managing Programs</a:t>
            </a:r>
            <a:endParaRPr lang="en-GB" dirty="0"/>
          </a:p>
        </p:txBody>
      </p:sp>
      <p:sp>
        <p:nvSpPr>
          <p:cNvPr id="45059" name="Content Placeholder 2"/>
          <p:cNvSpPr>
            <a:spLocks noGrp="1"/>
          </p:cNvSpPr>
          <p:nvPr>
            <p:ph idx="1"/>
          </p:nvPr>
        </p:nvSpPr>
        <p:spPr>
          <a:xfrm>
            <a:off x="30163" y="1393825"/>
            <a:ext cx="9083675" cy="4983163"/>
          </a:xfrm>
        </p:spPr>
        <p:txBody>
          <a:bodyPr/>
          <a:lstStyle/>
          <a:p>
            <a:pPr>
              <a:spcBef>
                <a:spcPct val="0"/>
              </a:spcBef>
            </a:pPr>
            <a:r>
              <a:rPr lang="en-US" dirty="0"/>
              <a:t>Operating systems can support just one user running one program or many of users running multiple programs. </a:t>
            </a:r>
          </a:p>
          <a:p>
            <a:pPr>
              <a:spcBef>
                <a:spcPct val="0"/>
              </a:spcBef>
            </a:pPr>
            <a:r>
              <a:rPr lang="en-US" dirty="0"/>
              <a:t>These various capabilities of operating systems are described as </a:t>
            </a:r>
          </a:p>
          <a:p>
            <a:pPr>
              <a:spcBef>
                <a:spcPct val="0"/>
              </a:spcBef>
            </a:pPr>
            <a:r>
              <a:rPr lang="en-US" dirty="0"/>
              <a:t>(</a:t>
            </a:r>
            <a:r>
              <a:rPr lang="en-US" dirty="0" err="1"/>
              <a:t>i</a:t>
            </a:r>
            <a:r>
              <a:rPr lang="en-US" dirty="0"/>
              <a:t>) single tasking, </a:t>
            </a:r>
          </a:p>
          <a:p>
            <a:pPr>
              <a:spcBef>
                <a:spcPct val="0"/>
              </a:spcBef>
            </a:pPr>
            <a:r>
              <a:rPr lang="en-US" dirty="0"/>
              <a:t>(ii)Single-user and multi-user, </a:t>
            </a:r>
          </a:p>
          <a:p>
            <a:pPr>
              <a:spcBef>
                <a:spcPct val="0"/>
              </a:spcBef>
            </a:pPr>
            <a:r>
              <a:rPr lang="en-US" dirty="0"/>
              <a:t>(iii) multitasking, and</a:t>
            </a:r>
          </a:p>
          <a:p>
            <a:pPr>
              <a:spcBef>
                <a:spcPct val="0"/>
              </a:spcBef>
            </a:pPr>
            <a:r>
              <a:rPr lang="en-US" dirty="0"/>
              <a:t>(iv)multiprocessing, </a:t>
            </a:r>
            <a:endParaRPr lang="en-GB" dirty="0"/>
          </a:p>
        </p:txBody>
      </p:sp>
      <p:sp>
        <p:nvSpPr>
          <p:cNvPr id="4" name="Date Placeholder 3"/>
          <p:cNvSpPr>
            <a:spLocks noGrp="1"/>
          </p:cNvSpPr>
          <p:nvPr>
            <p:ph type="dt" sz="quarter" idx="4294967295"/>
          </p:nvPr>
        </p:nvSpPr>
        <p:spPr>
          <a:xfrm>
            <a:off x="0" y="6381750"/>
            <a:ext cx="2209800" cy="476250"/>
          </a:xfrm>
          <a:prstGeom prst="rect">
            <a:avLst/>
          </a:prstGeom>
        </p:spPr>
        <p:txBody>
          <a:bodyPr/>
          <a:lstStyle/>
          <a:p>
            <a:pPr>
              <a:defRPr/>
            </a:pPr>
            <a:r>
              <a:rPr lang="en-US"/>
              <a:t> </a:t>
            </a:r>
          </a:p>
        </p:txBody>
      </p:sp>
    </p:spTree>
  </p:cSld>
  <p:clrMapOvr>
    <a:masterClrMapping/>
  </p:clrMapOvr>
  <p:transition spd="slow"/>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Title 1"/>
          <p:cNvSpPr>
            <a:spLocks noGrp="1"/>
          </p:cNvSpPr>
          <p:nvPr>
            <p:ph type="title"/>
          </p:nvPr>
        </p:nvSpPr>
        <p:spPr/>
        <p:txBody>
          <a:bodyPr/>
          <a:lstStyle/>
          <a:p>
            <a:r>
              <a:rPr lang="en-US"/>
              <a:t>d) Managing Programs (cont)</a:t>
            </a:r>
            <a:endParaRPr lang="en-GB"/>
          </a:p>
        </p:txBody>
      </p:sp>
      <p:sp>
        <p:nvSpPr>
          <p:cNvPr id="49155" name="Content Placeholder 2"/>
          <p:cNvSpPr>
            <a:spLocks noGrp="1"/>
          </p:cNvSpPr>
          <p:nvPr>
            <p:ph idx="1"/>
          </p:nvPr>
        </p:nvSpPr>
        <p:spPr>
          <a:xfrm>
            <a:off x="30163" y="1524000"/>
            <a:ext cx="4694237" cy="4852988"/>
          </a:xfrm>
        </p:spPr>
        <p:txBody>
          <a:bodyPr/>
          <a:lstStyle/>
          <a:p>
            <a:pPr>
              <a:spcBef>
                <a:spcPct val="0"/>
              </a:spcBef>
            </a:pPr>
            <a:r>
              <a:rPr lang="en-US" sz="3200" dirty="0"/>
              <a:t>In addition to application programs, an operating system manages other processes. </a:t>
            </a:r>
          </a:p>
          <a:p>
            <a:pPr>
              <a:spcBef>
                <a:spcPct val="0"/>
              </a:spcBef>
            </a:pPr>
            <a:r>
              <a:rPr lang="en-US" sz="3200" dirty="0"/>
              <a:t>Some of these processes are memory resident. </a:t>
            </a:r>
          </a:p>
          <a:p>
            <a:pPr>
              <a:spcBef>
                <a:spcPct val="0"/>
              </a:spcBef>
            </a:pPr>
            <a:r>
              <a:rPr lang="en-US" sz="3200" dirty="0"/>
              <a:t>They include utilities and routines that provide support to other programs or hardware. </a:t>
            </a:r>
          </a:p>
          <a:p>
            <a:pPr>
              <a:spcBef>
                <a:spcPct val="0"/>
              </a:spcBef>
            </a:pPr>
            <a:r>
              <a:rPr lang="en-US" sz="3200" dirty="0"/>
              <a:t>.</a:t>
            </a:r>
            <a:endParaRPr lang="en-GB" sz="3200" dirty="0"/>
          </a:p>
        </p:txBody>
      </p:sp>
      <p:sp>
        <p:nvSpPr>
          <p:cNvPr id="4" name="Date Placeholder 3"/>
          <p:cNvSpPr>
            <a:spLocks noGrp="1"/>
          </p:cNvSpPr>
          <p:nvPr>
            <p:ph type="dt" sz="quarter" idx="4294967295"/>
          </p:nvPr>
        </p:nvSpPr>
        <p:spPr>
          <a:xfrm>
            <a:off x="0" y="6381750"/>
            <a:ext cx="2209800" cy="476250"/>
          </a:xfrm>
          <a:prstGeom prst="rect">
            <a:avLst/>
          </a:prstGeom>
        </p:spPr>
        <p:txBody>
          <a:bodyPr/>
          <a:lstStyle/>
          <a:p>
            <a:pPr>
              <a:defRPr/>
            </a:pPr>
            <a:r>
              <a:rPr lang="en-US"/>
              <a:t> </a:t>
            </a:r>
          </a:p>
        </p:txBody>
      </p:sp>
      <p:pic>
        <p:nvPicPr>
          <p:cNvPr id="49158" name="Picture 2"/>
          <p:cNvPicPr>
            <a:picLocks noChangeAspect="1" noChangeArrowheads="1"/>
          </p:cNvPicPr>
          <p:nvPr/>
        </p:nvPicPr>
        <p:blipFill>
          <a:blip r:embed="rId2"/>
          <a:srcRect/>
          <a:stretch>
            <a:fillRect/>
          </a:stretch>
        </p:blipFill>
        <p:spPr bwMode="auto">
          <a:xfrm>
            <a:off x="4716463" y="1371600"/>
            <a:ext cx="4427537" cy="5083175"/>
          </a:xfrm>
          <a:prstGeom prst="rect">
            <a:avLst/>
          </a:prstGeom>
          <a:noFill/>
          <a:ln w="9525">
            <a:noFill/>
            <a:miter lim="800000"/>
            <a:headEnd/>
            <a:tailEnd/>
          </a:ln>
        </p:spPr>
      </p:pic>
    </p:spTree>
  </p:cSld>
  <p:clrMapOvr>
    <a:masterClrMapping/>
  </p:clrMapOvr>
  <p:transition spd="slow"/>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Title 1"/>
          <p:cNvSpPr>
            <a:spLocks noGrp="1"/>
          </p:cNvSpPr>
          <p:nvPr>
            <p:ph type="title"/>
          </p:nvPr>
        </p:nvSpPr>
        <p:spPr/>
        <p:txBody>
          <a:bodyPr/>
          <a:lstStyle/>
          <a:p>
            <a:r>
              <a:rPr lang="en-US" dirty="0"/>
              <a:t>e) Managing Memory</a:t>
            </a:r>
            <a:endParaRPr lang="en-GB" dirty="0"/>
          </a:p>
        </p:txBody>
      </p:sp>
      <p:sp>
        <p:nvSpPr>
          <p:cNvPr id="50179" name="Content Placeholder 2"/>
          <p:cNvSpPr>
            <a:spLocks noGrp="1"/>
          </p:cNvSpPr>
          <p:nvPr>
            <p:ph idx="1"/>
          </p:nvPr>
        </p:nvSpPr>
        <p:spPr>
          <a:xfrm>
            <a:off x="30163" y="1393825"/>
            <a:ext cx="9083675" cy="4983163"/>
          </a:xfrm>
        </p:spPr>
        <p:txBody>
          <a:bodyPr/>
          <a:lstStyle/>
          <a:p>
            <a:pPr>
              <a:spcBef>
                <a:spcPct val="0"/>
              </a:spcBef>
            </a:pPr>
            <a:r>
              <a:rPr lang="en-US" sz="3200" dirty="0"/>
              <a:t>The purpose of memory management is to optimize the use of RAM. RAM holds data and instructions while the processor is using them. </a:t>
            </a:r>
          </a:p>
          <a:p>
            <a:pPr>
              <a:spcBef>
                <a:spcPct val="0"/>
              </a:spcBef>
            </a:pPr>
            <a:r>
              <a:rPr lang="en-US" sz="3200" dirty="0"/>
              <a:t>The operating system allocates, data and instructions to an area of memory while they are being processed, and carefully monitors the contents of RAM.</a:t>
            </a:r>
          </a:p>
          <a:p>
            <a:pPr>
              <a:spcBef>
                <a:spcPct val="0"/>
              </a:spcBef>
            </a:pPr>
            <a:r>
              <a:rPr lang="en-US" sz="3200" dirty="0"/>
              <a:t>Finally, the operating system releases these items from RAM when the processor no longer requires them.</a:t>
            </a:r>
            <a:endParaRPr lang="en-GB" sz="3200" dirty="0"/>
          </a:p>
        </p:txBody>
      </p:sp>
      <p:sp>
        <p:nvSpPr>
          <p:cNvPr id="4" name="Date Placeholder 3"/>
          <p:cNvSpPr>
            <a:spLocks noGrp="1"/>
          </p:cNvSpPr>
          <p:nvPr>
            <p:ph type="dt" sz="quarter" idx="4294967295"/>
          </p:nvPr>
        </p:nvSpPr>
        <p:spPr>
          <a:xfrm>
            <a:off x="0" y="6381750"/>
            <a:ext cx="2209800" cy="476250"/>
          </a:xfrm>
          <a:prstGeom prst="rect">
            <a:avLst/>
          </a:prstGeom>
        </p:spPr>
        <p:txBody>
          <a:bodyPr/>
          <a:lstStyle/>
          <a:p>
            <a:pPr>
              <a:defRPr/>
            </a:pPr>
            <a:r>
              <a:rPr lang="en-US" dirty="0"/>
              <a:t> </a:t>
            </a:r>
          </a:p>
        </p:txBody>
      </p:sp>
    </p:spTree>
  </p:cSld>
  <p:clrMapOvr>
    <a:masterClrMapping/>
  </p:clrMapOvr>
  <p:transition spd="slow"/>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Title 1"/>
          <p:cNvSpPr>
            <a:spLocks noGrp="1"/>
          </p:cNvSpPr>
          <p:nvPr>
            <p:ph type="title"/>
          </p:nvPr>
        </p:nvSpPr>
        <p:spPr/>
        <p:txBody>
          <a:bodyPr/>
          <a:lstStyle/>
          <a:p>
            <a:r>
              <a:rPr lang="en-US"/>
              <a:t>e) Managing Memory (cont.)</a:t>
            </a:r>
            <a:endParaRPr lang="en-GB"/>
          </a:p>
        </p:txBody>
      </p:sp>
      <p:sp>
        <p:nvSpPr>
          <p:cNvPr id="51203" name="Content Placeholder 2"/>
          <p:cNvSpPr>
            <a:spLocks noGrp="1"/>
          </p:cNvSpPr>
          <p:nvPr>
            <p:ph idx="1"/>
          </p:nvPr>
        </p:nvSpPr>
        <p:spPr>
          <a:xfrm>
            <a:off x="30163" y="1000108"/>
            <a:ext cx="9083675" cy="5572164"/>
          </a:xfrm>
        </p:spPr>
        <p:txBody>
          <a:bodyPr/>
          <a:lstStyle/>
          <a:p>
            <a:pPr>
              <a:spcBef>
                <a:spcPct val="0"/>
              </a:spcBef>
            </a:pPr>
            <a:r>
              <a:rPr lang="en-US" sz="2600" dirty="0"/>
              <a:t>If you have many programs running at a go, it is possible to run out of RAM. So, the OS may have to use</a:t>
            </a:r>
            <a:r>
              <a:rPr lang="en-US" sz="2600" dirty="0">
                <a:solidFill>
                  <a:srgbClr val="FF0000"/>
                </a:solidFill>
              </a:rPr>
              <a:t> virtual memory.</a:t>
            </a:r>
          </a:p>
          <a:p>
            <a:pPr>
              <a:spcBef>
                <a:spcPct val="0"/>
              </a:spcBef>
            </a:pPr>
            <a:r>
              <a:rPr lang="en-US" sz="2600" dirty="0"/>
              <a:t>With  virtual memory, the operating system allocates a portion of a storage medium, usually the hard disk, to function as additional RAM. </a:t>
            </a:r>
          </a:p>
          <a:p>
            <a:pPr>
              <a:spcBef>
                <a:spcPct val="0"/>
              </a:spcBef>
            </a:pPr>
            <a:r>
              <a:rPr lang="en-US" sz="2600" dirty="0"/>
              <a:t>As you interact with a program, part of it may be in physical RAM, while the rest of the program is on the hard disk as virtual memory. </a:t>
            </a:r>
          </a:p>
          <a:p>
            <a:pPr>
              <a:spcBef>
                <a:spcPct val="0"/>
              </a:spcBef>
            </a:pPr>
            <a:r>
              <a:rPr lang="en-US" sz="2600" dirty="0"/>
              <a:t>Users may notice the computer slowing down while it uses virtual memory, because virtual memory is slower than RAM. </a:t>
            </a:r>
          </a:p>
          <a:p>
            <a:pPr>
              <a:spcBef>
                <a:spcPct val="0"/>
              </a:spcBef>
            </a:pPr>
            <a:r>
              <a:rPr lang="en-US" sz="2600" dirty="0"/>
              <a:t>The area of the hard disk used for virtual memory is called a </a:t>
            </a:r>
            <a:r>
              <a:rPr lang="en-US" sz="2600" dirty="0">
                <a:solidFill>
                  <a:srgbClr val="FF0000"/>
                </a:solidFill>
              </a:rPr>
              <a:t>swap file</a:t>
            </a:r>
            <a:endParaRPr lang="en-GB" sz="2600" dirty="0">
              <a:solidFill>
                <a:srgbClr val="FF0000"/>
              </a:solidFill>
            </a:endParaRPr>
          </a:p>
        </p:txBody>
      </p:sp>
      <p:sp>
        <p:nvSpPr>
          <p:cNvPr id="4" name="Date Placeholder 3"/>
          <p:cNvSpPr>
            <a:spLocks noGrp="1"/>
          </p:cNvSpPr>
          <p:nvPr>
            <p:ph type="dt" sz="quarter" idx="4294967295"/>
          </p:nvPr>
        </p:nvSpPr>
        <p:spPr>
          <a:xfrm>
            <a:off x="0" y="6381750"/>
            <a:ext cx="2209800" cy="476250"/>
          </a:xfrm>
          <a:prstGeom prst="rect">
            <a:avLst/>
          </a:prstGeom>
        </p:spPr>
        <p:txBody>
          <a:bodyPr/>
          <a:lstStyle/>
          <a:p>
            <a:pPr>
              <a:defRPr/>
            </a:pPr>
            <a:r>
              <a:rPr lang="en-US"/>
              <a:t> </a:t>
            </a:r>
          </a:p>
        </p:txBody>
      </p:sp>
    </p:spTree>
  </p:cSld>
  <p:clrMapOvr>
    <a:masterClrMapping/>
  </p:clrMapOvr>
  <p:transition spd="slow"/>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Title 1"/>
          <p:cNvSpPr>
            <a:spLocks noGrp="1"/>
          </p:cNvSpPr>
          <p:nvPr>
            <p:ph type="title"/>
          </p:nvPr>
        </p:nvSpPr>
        <p:spPr/>
        <p:txBody>
          <a:bodyPr/>
          <a:lstStyle/>
          <a:p>
            <a:r>
              <a:rPr lang="en-GB" dirty="0"/>
              <a:t>f) Coordinating Tasks</a:t>
            </a:r>
          </a:p>
        </p:txBody>
      </p:sp>
      <p:sp>
        <p:nvSpPr>
          <p:cNvPr id="52227" name="Content Placeholder 2"/>
          <p:cNvSpPr>
            <a:spLocks noGrp="1"/>
          </p:cNvSpPr>
          <p:nvPr>
            <p:ph idx="1"/>
          </p:nvPr>
        </p:nvSpPr>
        <p:spPr>
          <a:xfrm>
            <a:off x="30163" y="1393825"/>
            <a:ext cx="9083675" cy="4983163"/>
          </a:xfrm>
        </p:spPr>
        <p:txBody>
          <a:bodyPr/>
          <a:lstStyle/>
          <a:p>
            <a:pPr>
              <a:spcBef>
                <a:spcPct val="0"/>
              </a:spcBef>
            </a:pPr>
            <a:r>
              <a:rPr lang="en-US" sz="3200" dirty="0"/>
              <a:t>The operating system determines the order in which tasks are processed. </a:t>
            </a:r>
          </a:p>
          <a:p>
            <a:pPr>
              <a:spcBef>
                <a:spcPct val="0"/>
              </a:spcBef>
            </a:pPr>
            <a:r>
              <a:rPr lang="en-US" sz="3200" dirty="0"/>
              <a:t>A task, or job, is a piece of work or operation that the processor manages. </a:t>
            </a:r>
          </a:p>
          <a:p>
            <a:pPr>
              <a:spcBef>
                <a:spcPct val="0"/>
              </a:spcBef>
            </a:pPr>
            <a:r>
              <a:rPr lang="en-US" sz="3200" dirty="0"/>
              <a:t>Tasks include receiving data from an input device, processing instructions, sending information to an output device, and transferring items from storage to memory and from memory to storage. </a:t>
            </a:r>
          </a:p>
          <a:p>
            <a:pPr>
              <a:spcBef>
                <a:spcPct val="0"/>
              </a:spcBef>
            </a:pPr>
            <a:r>
              <a:rPr lang="en-US" sz="3200" dirty="0"/>
              <a:t>Thousands of tasks can be going on in a computer simultaneously.</a:t>
            </a:r>
            <a:endParaRPr lang="en-GB" sz="3200" dirty="0"/>
          </a:p>
        </p:txBody>
      </p:sp>
      <p:sp>
        <p:nvSpPr>
          <p:cNvPr id="4" name="Date Placeholder 3"/>
          <p:cNvSpPr>
            <a:spLocks noGrp="1"/>
          </p:cNvSpPr>
          <p:nvPr>
            <p:ph type="dt" sz="quarter" idx="4294967295"/>
          </p:nvPr>
        </p:nvSpPr>
        <p:spPr>
          <a:xfrm>
            <a:off x="0" y="6381750"/>
            <a:ext cx="2209800" cy="476250"/>
          </a:xfrm>
          <a:prstGeom prst="rect">
            <a:avLst/>
          </a:prstGeom>
        </p:spPr>
        <p:txBody>
          <a:bodyPr/>
          <a:lstStyle/>
          <a:p>
            <a:pPr>
              <a:defRPr/>
            </a:pPr>
            <a:r>
              <a:rPr lang="en-US"/>
              <a:t> </a:t>
            </a:r>
          </a:p>
        </p:txBody>
      </p:sp>
    </p:spTree>
  </p:cSld>
  <p:clrMapOvr>
    <a:masterClrMapping/>
  </p:clrMapOvr>
  <p:transition spd="slow"/>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Title 1"/>
          <p:cNvSpPr>
            <a:spLocks noGrp="1"/>
          </p:cNvSpPr>
          <p:nvPr>
            <p:ph type="title"/>
          </p:nvPr>
        </p:nvSpPr>
        <p:spPr/>
        <p:txBody>
          <a:bodyPr/>
          <a:lstStyle/>
          <a:p>
            <a:r>
              <a:rPr lang="en-GB"/>
              <a:t>f) Coordinating Tasks (cont.)</a:t>
            </a:r>
          </a:p>
        </p:txBody>
      </p:sp>
      <p:sp>
        <p:nvSpPr>
          <p:cNvPr id="53251" name="Content Placeholder 2"/>
          <p:cNvSpPr>
            <a:spLocks noGrp="1"/>
          </p:cNvSpPr>
          <p:nvPr>
            <p:ph idx="1"/>
          </p:nvPr>
        </p:nvSpPr>
        <p:spPr>
          <a:xfrm>
            <a:off x="30163" y="1393825"/>
            <a:ext cx="9083675" cy="4983163"/>
          </a:xfrm>
        </p:spPr>
        <p:txBody>
          <a:bodyPr/>
          <a:lstStyle/>
          <a:p>
            <a:pPr>
              <a:spcBef>
                <a:spcPct val="0"/>
              </a:spcBef>
            </a:pPr>
            <a:r>
              <a:rPr lang="en-US" dirty="0"/>
              <a:t>Sometimes, a device may be busy processing one job when it receives a second job. </a:t>
            </a:r>
          </a:p>
          <a:p>
            <a:pPr>
              <a:spcBef>
                <a:spcPct val="0"/>
              </a:spcBef>
            </a:pPr>
            <a:r>
              <a:rPr lang="en-US" dirty="0"/>
              <a:t>This occurs because the processor operates at a much faster rate of speed than peripheral devices. </a:t>
            </a:r>
          </a:p>
          <a:p>
            <a:pPr>
              <a:spcBef>
                <a:spcPct val="0"/>
              </a:spcBef>
            </a:pPr>
            <a:r>
              <a:rPr lang="en-US" dirty="0"/>
              <a:t>For example, if the processor sends five print jobs to a printer, yet the printer can print only one document at a time.</a:t>
            </a:r>
          </a:p>
          <a:p>
            <a:pPr>
              <a:spcBef>
                <a:spcPct val="0"/>
              </a:spcBef>
            </a:pPr>
            <a:r>
              <a:rPr lang="en-US" dirty="0"/>
              <a:t>When this happens, the OS allocates / assigns memory to the jobs in the execution queue in an area called the </a:t>
            </a:r>
            <a:r>
              <a:rPr lang="en-US" dirty="0">
                <a:solidFill>
                  <a:srgbClr val="FF0000"/>
                </a:solidFill>
              </a:rPr>
              <a:t>buffer</a:t>
            </a:r>
            <a:r>
              <a:rPr lang="en-US" dirty="0"/>
              <a:t>.</a:t>
            </a:r>
          </a:p>
          <a:p>
            <a:pPr>
              <a:spcBef>
                <a:spcPct val="0"/>
              </a:spcBef>
            </a:pPr>
            <a:endParaRPr lang="en-US" dirty="0"/>
          </a:p>
        </p:txBody>
      </p:sp>
      <p:sp>
        <p:nvSpPr>
          <p:cNvPr id="4" name="Date Placeholder 3"/>
          <p:cNvSpPr>
            <a:spLocks noGrp="1"/>
          </p:cNvSpPr>
          <p:nvPr>
            <p:ph type="dt" sz="quarter" idx="4294967295"/>
          </p:nvPr>
        </p:nvSpPr>
        <p:spPr>
          <a:xfrm>
            <a:off x="0" y="6381750"/>
            <a:ext cx="2209800" cy="476250"/>
          </a:xfrm>
          <a:prstGeom prst="rect">
            <a:avLst/>
          </a:prstGeom>
        </p:spPr>
        <p:txBody>
          <a:bodyPr/>
          <a:lstStyle/>
          <a:p>
            <a:pPr>
              <a:defRPr/>
            </a:pPr>
            <a:r>
              <a:rPr lang="en-US"/>
              <a:t> </a:t>
            </a:r>
          </a:p>
        </p:txBody>
      </p:sp>
    </p:spTree>
  </p:cSld>
  <p:clrMapOvr>
    <a:masterClrMapping/>
  </p:clrMapOvr>
  <p:transition spd="slow"/>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Title 1"/>
          <p:cNvSpPr>
            <a:spLocks noGrp="1"/>
          </p:cNvSpPr>
          <p:nvPr>
            <p:ph type="title"/>
          </p:nvPr>
        </p:nvSpPr>
        <p:spPr/>
        <p:txBody>
          <a:bodyPr/>
          <a:lstStyle/>
          <a:p>
            <a:r>
              <a:rPr lang="en-GB"/>
              <a:t>f) Coordinating Tasks (cont.)</a:t>
            </a:r>
          </a:p>
        </p:txBody>
      </p:sp>
      <p:sp>
        <p:nvSpPr>
          <p:cNvPr id="55299" name="Content Placeholder 2"/>
          <p:cNvSpPr>
            <a:spLocks noGrp="1"/>
          </p:cNvSpPr>
          <p:nvPr>
            <p:ph idx="1"/>
          </p:nvPr>
        </p:nvSpPr>
        <p:spPr>
          <a:xfrm>
            <a:off x="30163" y="1071546"/>
            <a:ext cx="9083675" cy="5500726"/>
          </a:xfrm>
        </p:spPr>
        <p:txBody>
          <a:bodyPr/>
          <a:lstStyle/>
          <a:p>
            <a:pPr>
              <a:spcBef>
                <a:spcPct val="0"/>
              </a:spcBef>
            </a:pPr>
            <a:r>
              <a:rPr lang="en-US" sz="2600" dirty="0"/>
              <a:t>A </a:t>
            </a:r>
            <a:r>
              <a:rPr lang="en-US" sz="2600" dirty="0">
                <a:solidFill>
                  <a:srgbClr val="FF0000"/>
                </a:solidFill>
              </a:rPr>
              <a:t>BUFFER</a:t>
            </a:r>
            <a:r>
              <a:rPr lang="en-US" sz="2600" dirty="0"/>
              <a:t> is an area of memory or storage in which data and information is placed while waiting to be transferred to or from an input or output device. </a:t>
            </a:r>
          </a:p>
          <a:p>
            <a:pPr>
              <a:spcBef>
                <a:spcPct val="0"/>
              </a:spcBef>
            </a:pPr>
            <a:r>
              <a:rPr lang="en-US" sz="2600" dirty="0"/>
              <a:t>Operating systems typically use a technique called spooling to increase computer system efficiency. </a:t>
            </a:r>
          </a:p>
          <a:p>
            <a:pPr>
              <a:spcBef>
                <a:spcPct val="0"/>
              </a:spcBef>
            </a:pPr>
            <a:r>
              <a:rPr lang="en-US" sz="2600" dirty="0">
                <a:solidFill>
                  <a:srgbClr val="FF0000"/>
                </a:solidFill>
              </a:rPr>
              <a:t>SPOOLING</a:t>
            </a:r>
            <a:r>
              <a:rPr lang="en-US" sz="2600" dirty="0"/>
              <a:t> refers to the process of putting tasks that need to be done into a buffer until they can be executed.</a:t>
            </a:r>
          </a:p>
          <a:p>
            <a:pPr>
              <a:spcBef>
                <a:spcPct val="0"/>
              </a:spcBef>
            </a:pPr>
            <a:r>
              <a:rPr lang="en-US" sz="2600" dirty="0"/>
              <a:t>The operating system commonly uses a </a:t>
            </a:r>
            <a:r>
              <a:rPr lang="en-US" sz="2600" dirty="0">
                <a:solidFill>
                  <a:srgbClr val="FF0000"/>
                </a:solidFill>
              </a:rPr>
              <a:t>print spooler </a:t>
            </a:r>
            <a:r>
              <a:rPr lang="en-US" sz="2600" dirty="0"/>
              <a:t>with print jobs. A  print spooler, intercepts documents to be printed from the operating system and places them in the queue in the buffer.</a:t>
            </a:r>
            <a:endParaRPr lang="en-GB" sz="2600" dirty="0"/>
          </a:p>
          <a:p>
            <a:pPr>
              <a:spcBef>
                <a:spcPct val="0"/>
              </a:spcBef>
            </a:pPr>
            <a:r>
              <a:rPr lang="en-US" sz="2600" dirty="0"/>
              <a:t>As soon as the print job is placed in the buffer, the CPU is available to process the next instruction. </a:t>
            </a:r>
          </a:p>
        </p:txBody>
      </p:sp>
      <p:sp>
        <p:nvSpPr>
          <p:cNvPr id="4" name="Date Placeholder 3"/>
          <p:cNvSpPr>
            <a:spLocks noGrp="1"/>
          </p:cNvSpPr>
          <p:nvPr>
            <p:ph type="dt" sz="quarter" idx="4294967295"/>
          </p:nvPr>
        </p:nvSpPr>
        <p:spPr>
          <a:xfrm>
            <a:off x="0" y="6381750"/>
            <a:ext cx="2209800" cy="476250"/>
          </a:xfrm>
          <a:prstGeom prst="rect">
            <a:avLst/>
          </a:prstGeom>
        </p:spPr>
        <p:txBody>
          <a:bodyPr/>
          <a:lstStyle/>
          <a:p>
            <a:pPr>
              <a:defRPr/>
            </a:pPr>
            <a:r>
              <a:rPr lang="en-US"/>
              <a:t> </a:t>
            </a:r>
          </a:p>
        </p:txBody>
      </p:sp>
    </p:spTree>
  </p:cSld>
  <p:clrMapOvr>
    <a:masterClrMapping/>
  </p:clrMapOvr>
  <p:transition spd="slow"/>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Title 1"/>
          <p:cNvSpPr>
            <a:spLocks noGrp="1"/>
          </p:cNvSpPr>
          <p:nvPr>
            <p:ph type="title"/>
          </p:nvPr>
        </p:nvSpPr>
        <p:spPr/>
        <p:txBody>
          <a:bodyPr/>
          <a:lstStyle/>
          <a:p>
            <a:r>
              <a:rPr lang="en-US"/>
              <a:t>Spooling (illustration)</a:t>
            </a:r>
            <a:endParaRPr lang="en-GB"/>
          </a:p>
        </p:txBody>
      </p:sp>
      <p:sp>
        <p:nvSpPr>
          <p:cNvPr id="56323" name="Content Placeholder 2"/>
          <p:cNvSpPr>
            <a:spLocks noGrp="1"/>
          </p:cNvSpPr>
          <p:nvPr>
            <p:ph idx="1"/>
          </p:nvPr>
        </p:nvSpPr>
        <p:spPr>
          <a:xfrm>
            <a:off x="30163" y="4953000"/>
            <a:ext cx="9083675" cy="1600200"/>
          </a:xfrm>
        </p:spPr>
        <p:txBody>
          <a:bodyPr/>
          <a:lstStyle/>
          <a:p>
            <a:pPr>
              <a:spcBef>
                <a:spcPct val="0"/>
              </a:spcBef>
            </a:pPr>
            <a:r>
              <a:rPr lang="en-US" sz="3200" i="1" dirty="0"/>
              <a:t>Spooling increases both processor and printer efficiency by placing print jobs in a buffer on disk before they are printed.</a:t>
            </a:r>
            <a:endParaRPr lang="en-GB" sz="3200" i="1" dirty="0"/>
          </a:p>
        </p:txBody>
      </p:sp>
      <p:sp>
        <p:nvSpPr>
          <p:cNvPr id="4" name="Date Placeholder 3"/>
          <p:cNvSpPr>
            <a:spLocks noGrp="1"/>
          </p:cNvSpPr>
          <p:nvPr>
            <p:ph type="dt" sz="quarter" idx="4294967295"/>
          </p:nvPr>
        </p:nvSpPr>
        <p:spPr>
          <a:xfrm>
            <a:off x="0" y="6381750"/>
            <a:ext cx="2209800" cy="476250"/>
          </a:xfrm>
          <a:prstGeom prst="rect">
            <a:avLst/>
          </a:prstGeom>
        </p:spPr>
        <p:txBody>
          <a:bodyPr/>
          <a:lstStyle/>
          <a:p>
            <a:pPr>
              <a:defRPr/>
            </a:pPr>
            <a:r>
              <a:rPr lang="en-US"/>
              <a:t> </a:t>
            </a:r>
          </a:p>
        </p:txBody>
      </p:sp>
      <p:pic>
        <p:nvPicPr>
          <p:cNvPr id="56326" name="Picture 2"/>
          <p:cNvPicPr>
            <a:picLocks noChangeAspect="1" noChangeArrowheads="1"/>
          </p:cNvPicPr>
          <p:nvPr/>
        </p:nvPicPr>
        <p:blipFill>
          <a:blip r:embed="rId2"/>
          <a:srcRect b="6898"/>
          <a:stretch>
            <a:fillRect/>
          </a:stretch>
        </p:blipFill>
        <p:spPr bwMode="auto">
          <a:xfrm>
            <a:off x="0" y="990600"/>
            <a:ext cx="9144000" cy="3822700"/>
          </a:xfrm>
          <a:prstGeom prst="rect">
            <a:avLst/>
          </a:prstGeom>
          <a:noFill/>
          <a:ln w="9525">
            <a:noFill/>
            <a:miter lim="800000"/>
            <a:headEnd/>
            <a:tailEnd/>
          </a:ln>
        </p:spPr>
      </p:pic>
    </p:spTree>
  </p:cSld>
  <p:clrMapOvr>
    <a:masterClrMapping/>
  </p:clrMapOvr>
  <p:transition spd="slow"/>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Title 1"/>
          <p:cNvSpPr>
            <a:spLocks noGrp="1"/>
          </p:cNvSpPr>
          <p:nvPr>
            <p:ph type="title"/>
          </p:nvPr>
        </p:nvSpPr>
        <p:spPr/>
        <p:txBody>
          <a:bodyPr/>
          <a:lstStyle/>
          <a:p>
            <a:r>
              <a:rPr lang="en-GB" dirty="0"/>
              <a:t>g) Configuring Devices</a:t>
            </a:r>
          </a:p>
        </p:txBody>
      </p:sp>
      <p:sp>
        <p:nvSpPr>
          <p:cNvPr id="57347" name="Content Placeholder 2"/>
          <p:cNvSpPr>
            <a:spLocks noGrp="1"/>
          </p:cNvSpPr>
          <p:nvPr>
            <p:ph idx="1"/>
          </p:nvPr>
        </p:nvSpPr>
        <p:spPr>
          <a:xfrm>
            <a:off x="30163" y="1393825"/>
            <a:ext cx="9083675" cy="4983163"/>
          </a:xfrm>
        </p:spPr>
        <p:txBody>
          <a:bodyPr/>
          <a:lstStyle/>
          <a:p>
            <a:pPr>
              <a:spcBef>
                <a:spcPct val="0"/>
              </a:spcBef>
            </a:pPr>
            <a:r>
              <a:rPr lang="en-US" dirty="0"/>
              <a:t>If you add a new device to your computer, such as a printer, its driver must be installed before the device will be operational. </a:t>
            </a:r>
          </a:p>
          <a:p>
            <a:pPr>
              <a:spcBef>
                <a:spcPct val="0"/>
              </a:spcBef>
            </a:pPr>
            <a:r>
              <a:rPr lang="en-US" dirty="0"/>
              <a:t>For devices with Plug and Play support, the OS recognizes the new device and loads the necessary drivers automatically.</a:t>
            </a:r>
          </a:p>
          <a:p>
            <a:pPr>
              <a:spcBef>
                <a:spcPct val="0"/>
              </a:spcBef>
            </a:pPr>
            <a:r>
              <a:rPr lang="en-US" dirty="0"/>
              <a:t>It also checks for conflicts with other devices.</a:t>
            </a:r>
            <a:endParaRPr lang="en-GB" dirty="0"/>
          </a:p>
        </p:txBody>
      </p:sp>
      <p:sp>
        <p:nvSpPr>
          <p:cNvPr id="4" name="Date Placeholder 3"/>
          <p:cNvSpPr>
            <a:spLocks noGrp="1"/>
          </p:cNvSpPr>
          <p:nvPr>
            <p:ph type="dt" sz="quarter" idx="4294967295"/>
          </p:nvPr>
        </p:nvSpPr>
        <p:spPr>
          <a:xfrm>
            <a:off x="0" y="6381750"/>
            <a:ext cx="2209800" cy="476250"/>
          </a:xfrm>
          <a:prstGeom prst="rect">
            <a:avLst/>
          </a:prstGeom>
        </p:spPr>
        <p:txBody>
          <a:bodyPr/>
          <a:lstStyle/>
          <a:p>
            <a:pPr>
              <a:defRPr/>
            </a:pPr>
            <a:r>
              <a:rPr lang="en-US"/>
              <a:t> </a:t>
            </a:r>
          </a:p>
        </p:txBody>
      </p:sp>
    </p:spTree>
  </p:cSld>
  <p:clrMapOvr>
    <a:masterClrMapping/>
  </p:clrMapOvr>
  <p:transition spd="slow"/>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Title 1"/>
          <p:cNvSpPr>
            <a:spLocks noGrp="1"/>
          </p:cNvSpPr>
          <p:nvPr>
            <p:ph type="title"/>
          </p:nvPr>
        </p:nvSpPr>
        <p:spPr/>
        <p:txBody>
          <a:bodyPr/>
          <a:lstStyle/>
          <a:p>
            <a:r>
              <a:rPr lang="en-GB"/>
              <a:t>g) Configuring Devices (cont)</a:t>
            </a:r>
          </a:p>
        </p:txBody>
      </p:sp>
      <p:sp>
        <p:nvSpPr>
          <p:cNvPr id="58371" name="Content Placeholder 2"/>
          <p:cNvSpPr>
            <a:spLocks noGrp="1"/>
          </p:cNvSpPr>
          <p:nvPr>
            <p:ph idx="1"/>
          </p:nvPr>
        </p:nvSpPr>
        <p:spPr>
          <a:xfrm>
            <a:off x="30163" y="1393825"/>
            <a:ext cx="9083675" cy="4983163"/>
          </a:xfrm>
        </p:spPr>
        <p:txBody>
          <a:bodyPr/>
          <a:lstStyle/>
          <a:p>
            <a:pPr>
              <a:spcBef>
                <a:spcPct val="0"/>
              </a:spcBef>
            </a:pPr>
            <a:r>
              <a:rPr lang="en-US" sz="3200" dirty="0"/>
              <a:t>For devices that are not Plug and Play, Windows operating system provides a wizard to guide users through the installation steps.</a:t>
            </a:r>
          </a:p>
          <a:p>
            <a:pPr>
              <a:spcBef>
                <a:spcPct val="0"/>
              </a:spcBef>
            </a:pPr>
            <a:r>
              <a:rPr lang="en-US" sz="3200" dirty="0"/>
              <a:t>If you have an Internet connection, the Wizard will search an online repository of device drivers. </a:t>
            </a:r>
          </a:p>
          <a:p>
            <a:pPr>
              <a:spcBef>
                <a:spcPct val="0"/>
              </a:spcBef>
            </a:pPr>
            <a:r>
              <a:rPr lang="en-US" sz="3200" dirty="0"/>
              <a:t>If Windows still is unable to find a driver, you can download one from the manufacturer's Web site manually.</a:t>
            </a:r>
          </a:p>
          <a:p>
            <a:pPr>
              <a:spcBef>
                <a:spcPct val="0"/>
              </a:spcBef>
            </a:pPr>
            <a:r>
              <a:rPr lang="en-US" sz="3200" dirty="0"/>
              <a:t>Alternatively you can install the drivers from a </a:t>
            </a:r>
            <a:br>
              <a:rPr lang="en-US" sz="3200" dirty="0"/>
            </a:br>
            <a:r>
              <a:rPr lang="en-US" sz="3200" dirty="0"/>
              <a:t>CD-ROM provided with the purchased device.</a:t>
            </a:r>
            <a:endParaRPr lang="en-GB" sz="3200" dirty="0"/>
          </a:p>
        </p:txBody>
      </p:sp>
      <p:sp>
        <p:nvSpPr>
          <p:cNvPr id="4" name="Date Placeholder 3"/>
          <p:cNvSpPr>
            <a:spLocks noGrp="1"/>
          </p:cNvSpPr>
          <p:nvPr>
            <p:ph type="dt" sz="quarter" idx="4294967295"/>
          </p:nvPr>
        </p:nvSpPr>
        <p:spPr>
          <a:xfrm>
            <a:off x="0" y="6381750"/>
            <a:ext cx="2209800" cy="476250"/>
          </a:xfrm>
          <a:prstGeom prst="rect">
            <a:avLst/>
          </a:prstGeom>
        </p:spPr>
        <p:txBody>
          <a:bodyPr/>
          <a:lstStyle/>
          <a:p>
            <a:pPr>
              <a:defRPr/>
            </a:pPr>
            <a:r>
              <a:rPr lang="en-US"/>
              <a:t> </a:t>
            </a:r>
          </a:p>
        </p:txBody>
      </p:sp>
    </p:spTree>
  </p:cSld>
  <p:clrMapOvr>
    <a:masterClrMapping/>
  </p:clrMapOvr>
  <p:transition spd="slow"/>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GB" sz="4000" dirty="0"/>
              <a:t>  Introduction</a:t>
            </a:r>
            <a:endParaRPr lang="en-GB" dirty="0"/>
          </a:p>
        </p:txBody>
      </p:sp>
      <p:sp>
        <p:nvSpPr>
          <p:cNvPr id="3" name="Content Placeholder 2"/>
          <p:cNvSpPr>
            <a:spLocks noGrp="1"/>
          </p:cNvSpPr>
          <p:nvPr>
            <p:ph idx="1"/>
          </p:nvPr>
        </p:nvSpPr>
        <p:spPr>
          <a:xfrm>
            <a:off x="0" y="1000108"/>
            <a:ext cx="3643306" cy="5357850"/>
          </a:xfrm>
        </p:spPr>
        <p:txBody>
          <a:bodyPr/>
          <a:lstStyle/>
          <a:p>
            <a:r>
              <a:rPr lang="en-US" sz="4000" dirty="0"/>
              <a:t>Computer software can be generally classified and broken down as shown in the following chart:</a:t>
            </a:r>
            <a:endParaRPr lang="en-GB" sz="4000" dirty="0"/>
          </a:p>
        </p:txBody>
      </p:sp>
      <p:pic>
        <p:nvPicPr>
          <p:cNvPr id="5" name="Picture 4"/>
          <p:cNvPicPr/>
          <p:nvPr/>
        </p:nvPicPr>
        <p:blipFill rotWithShape="1">
          <a:blip r:embed="rId2">
            <a:extLst>
              <a:ext uri="{28A0092B-C50C-407E-A947-70E740481C1C}">
                <a14:useLocalDpi xmlns:a14="http://schemas.microsoft.com/office/drawing/2010/main" val="0"/>
              </a:ext>
            </a:extLst>
          </a:blip>
          <a:srcRect l="1057" t="3609"/>
          <a:stretch/>
        </p:blipFill>
        <p:spPr bwMode="auto">
          <a:xfrm>
            <a:off x="4429124" y="0"/>
            <a:ext cx="4714876" cy="6858000"/>
          </a:xfrm>
          <a:prstGeom prst="rect">
            <a:avLst/>
          </a:prstGeom>
          <a:noFill/>
          <a:ln>
            <a:noFill/>
          </a:ln>
          <a:effectLst>
            <a:outerShdw blurRad="50800" dist="38100" dir="2700000" sx="101000" sy="101000" algn="tl" rotWithShape="0">
              <a:srgbClr val="9BBB59">
                <a:alpha val="40000"/>
              </a:srgbClr>
            </a:outerShdw>
          </a:effectLst>
          <a:extLst>
            <a:ext uri="{53640926-AAD7-44D8-BBD7-CCE9431645EC}">
              <a14:shadowObscured xmlns:a14="http://schemas.microsoft.com/office/drawing/2010/main"/>
            </a:ext>
          </a:extLst>
        </p:spPr>
      </p:pic>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Title 1"/>
          <p:cNvSpPr>
            <a:spLocks noGrp="1"/>
          </p:cNvSpPr>
          <p:nvPr>
            <p:ph type="title"/>
          </p:nvPr>
        </p:nvSpPr>
        <p:spPr/>
        <p:txBody>
          <a:bodyPr/>
          <a:lstStyle/>
          <a:p>
            <a:r>
              <a:rPr lang="en-GB" sz="3600" dirty="0"/>
              <a:t>h) Establishing an Network Connection</a:t>
            </a:r>
          </a:p>
        </p:txBody>
      </p:sp>
      <p:sp>
        <p:nvSpPr>
          <p:cNvPr id="59395" name="Content Placeholder 2"/>
          <p:cNvSpPr>
            <a:spLocks noGrp="1"/>
          </p:cNvSpPr>
          <p:nvPr>
            <p:ph idx="1"/>
          </p:nvPr>
        </p:nvSpPr>
        <p:spPr>
          <a:xfrm>
            <a:off x="30163" y="1417638"/>
            <a:ext cx="9083675" cy="4983162"/>
          </a:xfrm>
        </p:spPr>
        <p:txBody>
          <a:bodyPr/>
          <a:lstStyle/>
          <a:p>
            <a:pPr>
              <a:spcBef>
                <a:spcPct val="0"/>
              </a:spcBef>
            </a:pPr>
            <a:r>
              <a:rPr lang="en-US" sz="3200" dirty="0"/>
              <a:t>Operating systems typically provide a means to establish Network connections.</a:t>
            </a:r>
          </a:p>
          <a:p>
            <a:pPr>
              <a:spcBef>
                <a:spcPct val="0"/>
              </a:spcBef>
            </a:pPr>
            <a:r>
              <a:rPr lang="en-US" sz="3200" dirty="0"/>
              <a:t>This is through a "Connect to a network" Wizard that guides users through the process of setting up a connection between a computer a network provider.</a:t>
            </a:r>
          </a:p>
          <a:p>
            <a:pPr>
              <a:spcBef>
                <a:spcPct val="0"/>
              </a:spcBef>
            </a:pPr>
            <a:r>
              <a:rPr lang="en-US" sz="3200" dirty="0"/>
              <a:t>Some operating systems also include a Web browser and an e-mail program, enabling you to begin using the Web and communicate with others as soon as you set up the Internet connection.</a:t>
            </a:r>
            <a:endParaRPr lang="en-GB" sz="3200" dirty="0"/>
          </a:p>
        </p:txBody>
      </p:sp>
      <p:sp>
        <p:nvSpPr>
          <p:cNvPr id="4" name="Date Placeholder 3"/>
          <p:cNvSpPr>
            <a:spLocks noGrp="1"/>
          </p:cNvSpPr>
          <p:nvPr>
            <p:ph type="dt" sz="quarter" idx="4294967295"/>
          </p:nvPr>
        </p:nvSpPr>
        <p:spPr>
          <a:xfrm>
            <a:off x="0" y="6381750"/>
            <a:ext cx="2209800" cy="476250"/>
          </a:xfrm>
          <a:prstGeom prst="rect">
            <a:avLst/>
          </a:prstGeom>
        </p:spPr>
        <p:txBody>
          <a:bodyPr/>
          <a:lstStyle/>
          <a:p>
            <a:pPr>
              <a:defRPr/>
            </a:pPr>
            <a:r>
              <a:rPr lang="en-US"/>
              <a:t> </a:t>
            </a:r>
          </a:p>
        </p:txBody>
      </p:sp>
    </p:spTree>
  </p:cSld>
  <p:clrMapOvr>
    <a:masterClrMapping/>
  </p:clrMapOvr>
  <p:transition spd="slow"/>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Title 1"/>
          <p:cNvSpPr>
            <a:spLocks noGrp="1"/>
          </p:cNvSpPr>
          <p:nvPr>
            <p:ph type="title"/>
          </p:nvPr>
        </p:nvSpPr>
        <p:spPr/>
        <p:txBody>
          <a:bodyPr/>
          <a:lstStyle/>
          <a:p>
            <a:r>
              <a:rPr lang="en-GB" dirty="0" err="1"/>
              <a:t>i</a:t>
            </a:r>
            <a:r>
              <a:rPr lang="en-GB" dirty="0"/>
              <a:t>) Monitoring Performance </a:t>
            </a:r>
          </a:p>
        </p:txBody>
      </p:sp>
      <p:sp>
        <p:nvSpPr>
          <p:cNvPr id="60419" name="Content Placeholder 2"/>
          <p:cNvSpPr>
            <a:spLocks noGrp="1"/>
          </p:cNvSpPr>
          <p:nvPr>
            <p:ph idx="1"/>
          </p:nvPr>
        </p:nvSpPr>
        <p:spPr>
          <a:xfrm>
            <a:off x="30163" y="1393825"/>
            <a:ext cx="9083675" cy="4983163"/>
          </a:xfrm>
        </p:spPr>
        <p:txBody>
          <a:bodyPr/>
          <a:lstStyle/>
          <a:p>
            <a:pPr>
              <a:spcBef>
                <a:spcPct val="0"/>
              </a:spcBef>
            </a:pPr>
            <a:r>
              <a:rPr lang="en-US" sz="2800" dirty="0"/>
              <a:t>The OS monitors the performance of the computer system. </a:t>
            </a:r>
          </a:p>
          <a:p>
            <a:pPr>
              <a:spcBef>
                <a:spcPct val="0"/>
              </a:spcBef>
            </a:pPr>
            <a:r>
              <a:rPr lang="en-US" sz="2800" dirty="0"/>
              <a:t>It keeps track of each computer job, the various system resources and devices, the processor usage, the amount of unused physical RAM, and network usage.</a:t>
            </a:r>
          </a:p>
          <a:p>
            <a:pPr>
              <a:spcBef>
                <a:spcPct val="0"/>
              </a:spcBef>
            </a:pPr>
            <a:r>
              <a:rPr lang="en-US" sz="2800" dirty="0"/>
              <a:t>Operating systems typically contain a performance monitor. </a:t>
            </a:r>
          </a:p>
          <a:p>
            <a:pPr>
              <a:spcBef>
                <a:spcPct val="0"/>
              </a:spcBef>
            </a:pPr>
            <a:r>
              <a:rPr lang="en-US" sz="2800" dirty="0"/>
              <a:t>A </a:t>
            </a:r>
            <a:r>
              <a:rPr lang="en-US" sz="2800" dirty="0">
                <a:solidFill>
                  <a:srgbClr val="FF0000"/>
                </a:solidFill>
              </a:rPr>
              <a:t>performance monitor </a:t>
            </a:r>
            <a:r>
              <a:rPr lang="en-US" sz="2800" dirty="0"/>
              <a:t>is a program that assesses and reports information about various computer resources and devices.</a:t>
            </a:r>
          </a:p>
          <a:p>
            <a:pPr>
              <a:spcBef>
                <a:spcPct val="0"/>
              </a:spcBef>
            </a:pPr>
            <a:r>
              <a:rPr lang="en-US" sz="2800" dirty="0"/>
              <a:t>The information in performance reports helps users and administrators to identify a problem with the resources so they can try to resolve any problems.</a:t>
            </a:r>
            <a:endParaRPr lang="en-GB" sz="2800" dirty="0"/>
          </a:p>
        </p:txBody>
      </p:sp>
      <p:sp>
        <p:nvSpPr>
          <p:cNvPr id="4" name="Date Placeholder 3"/>
          <p:cNvSpPr>
            <a:spLocks noGrp="1"/>
          </p:cNvSpPr>
          <p:nvPr>
            <p:ph type="dt" sz="quarter" idx="4294967295"/>
          </p:nvPr>
        </p:nvSpPr>
        <p:spPr>
          <a:xfrm>
            <a:off x="0" y="6381750"/>
            <a:ext cx="2209800" cy="476250"/>
          </a:xfrm>
          <a:prstGeom prst="rect">
            <a:avLst/>
          </a:prstGeom>
        </p:spPr>
        <p:txBody>
          <a:bodyPr/>
          <a:lstStyle/>
          <a:p>
            <a:pPr>
              <a:defRPr/>
            </a:pPr>
            <a:r>
              <a:rPr lang="en-US"/>
              <a:t> </a:t>
            </a:r>
          </a:p>
        </p:txBody>
      </p:sp>
    </p:spTree>
  </p:cSld>
  <p:clrMapOvr>
    <a:masterClrMapping/>
  </p:clrMapOvr>
  <p:transition spd="slow"/>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Title 1"/>
          <p:cNvSpPr>
            <a:spLocks noGrp="1"/>
          </p:cNvSpPr>
          <p:nvPr>
            <p:ph type="title"/>
          </p:nvPr>
        </p:nvSpPr>
        <p:spPr/>
        <p:txBody>
          <a:bodyPr/>
          <a:lstStyle/>
          <a:p>
            <a:r>
              <a:rPr lang="en-US" dirty="0"/>
              <a:t>j) Administering Security</a:t>
            </a:r>
            <a:endParaRPr lang="en-GB" dirty="0"/>
          </a:p>
        </p:txBody>
      </p:sp>
      <p:sp>
        <p:nvSpPr>
          <p:cNvPr id="61443" name="Content Placeholder 2"/>
          <p:cNvSpPr>
            <a:spLocks noGrp="1"/>
          </p:cNvSpPr>
          <p:nvPr>
            <p:ph idx="1"/>
          </p:nvPr>
        </p:nvSpPr>
        <p:spPr>
          <a:xfrm>
            <a:off x="30163" y="1393825"/>
            <a:ext cx="9083675" cy="4983163"/>
          </a:xfrm>
        </p:spPr>
        <p:txBody>
          <a:bodyPr/>
          <a:lstStyle/>
          <a:p>
            <a:pPr>
              <a:spcBef>
                <a:spcPct val="0"/>
              </a:spcBef>
            </a:pPr>
            <a:r>
              <a:rPr lang="en-US" sz="3200" dirty="0"/>
              <a:t>The OS helps users to administer computer access security by use of a user name or user ID and a password, before a user logs on to, a computer.</a:t>
            </a:r>
          </a:p>
          <a:p>
            <a:pPr>
              <a:spcBef>
                <a:spcPct val="0"/>
              </a:spcBef>
            </a:pPr>
            <a:r>
              <a:rPr lang="en-US" sz="3200" dirty="0"/>
              <a:t>After entering a user ID and password, the operating system compares the user's entry with a list of authorized user names and passwords. </a:t>
            </a:r>
          </a:p>
          <a:p>
            <a:pPr>
              <a:spcBef>
                <a:spcPct val="0"/>
              </a:spcBef>
            </a:pPr>
            <a:r>
              <a:rPr lang="en-US" sz="3200" dirty="0"/>
              <a:t>If the entry matches the user name and password kept on file, the operating system grants the user access.</a:t>
            </a:r>
            <a:endParaRPr lang="en-GB" sz="3200" dirty="0"/>
          </a:p>
        </p:txBody>
      </p:sp>
      <p:sp>
        <p:nvSpPr>
          <p:cNvPr id="4" name="Date Placeholder 3"/>
          <p:cNvSpPr>
            <a:spLocks noGrp="1"/>
          </p:cNvSpPr>
          <p:nvPr>
            <p:ph type="dt" sz="quarter" idx="4294967295"/>
          </p:nvPr>
        </p:nvSpPr>
        <p:spPr>
          <a:xfrm>
            <a:off x="0" y="6381750"/>
            <a:ext cx="2209800" cy="476250"/>
          </a:xfrm>
          <a:prstGeom prst="rect">
            <a:avLst/>
          </a:prstGeom>
        </p:spPr>
        <p:txBody>
          <a:bodyPr/>
          <a:lstStyle/>
          <a:p>
            <a:pPr>
              <a:defRPr/>
            </a:pPr>
            <a:r>
              <a:rPr lang="en-US"/>
              <a:t> </a:t>
            </a:r>
          </a:p>
        </p:txBody>
      </p:sp>
    </p:spTree>
  </p:cSld>
  <p:clrMapOvr>
    <a:masterClrMapping/>
  </p:clrMapOvr>
  <p:transition spd="slow"/>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Title 1"/>
          <p:cNvSpPr>
            <a:spLocks noGrp="1"/>
          </p:cNvSpPr>
          <p:nvPr>
            <p:ph type="title"/>
          </p:nvPr>
        </p:nvSpPr>
        <p:spPr/>
        <p:txBody>
          <a:bodyPr/>
          <a:lstStyle/>
          <a:p>
            <a:r>
              <a:rPr lang="en-US"/>
              <a:t>j)Administering Security (cont)</a:t>
            </a:r>
            <a:endParaRPr lang="en-GB"/>
          </a:p>
        </p:txBody>
      </p:sp>
      <p:sp>
        <p:nvSpPr>
          <p:cNvPr id="62467" name="Content Placeholder 2"/>
          <p:cNvSpPr>
            <a:spLocks noGrp="1"/>
          </p:cNvSpPr>
          <p:nvPr>
            <p:ph idx="1"/>
          </p:nvPr>
        </p:nvSpPr>
        <p:spPr>
          <a:xfrm>
            <a:off x="30163" y="1393825"/>
            <a:ext cx="9083675" cy="4983163"/>
          </a:xfrm>
        </p:spPr>
        <p:txBody>
          <a:bodyPr/>
          <a:lstStyle/>
          <a:p>
            <a:pPr>
              <a:spcBef>
                <a:spcPct val="0"/>
              </a:spcBef>
            </a:pPr>
            <a:r>
              <a:rPr lang="en-US" sz="3200" dirty="0"/>
              <a:t>To protect sensitive data and information as it travels over the network, a network operating system may encrypt it to prevent unauthorized users from reading the data. </a:t>
            </a:r>
          </a:p>
          <a:p>
            <a:pPr>
              <a:spcBef>
                <a:spcPct val="0"/>
              </a:spcBef>
            </a:pPr>
            <a:r>
              <a:rPr lang="en-US" sz="3200" dirty="0"/>
              <a:t>Encryption is the process of encoding data and information into  an unreadable form.</a:t>
            </a:r>
          </a:p>
          <a:p>
            <a:pPr>
              <a:spcBef>
                <a:spcPct val="0"/>
              </a:spcBef>
            </a:pPr>
            <a:r>
              <a:rPr lang="en-US" sz="3200" dirty="0"/>
              <a:t>When an authorized user attempts to read the data, it  is decrypted, or converted back into a readable form. </a:t>
            </a:r>
            <a:endParaRPr lang="en-GB" sz="3200" dirty="0"/>
          </a:p>
        </p:txBody>
      </p:sp>
      <p:sp>
        <p:nvSpPr>
          <p:cNvPr id="4" name="Date Placeholder 3"/>
          <p:cNvSpPr>
            <a:spLocks noGrp="1"/>
          </p:cNvSpPr>
          <p:nvPr>
            <p:ph type="dt" sz="quarter" idx="4294967295"/>
          </p:nvPr>
        </p:nvSpPr>
        <p:spPr>
          <a:xfrm>
            <a:off x="0" y="6381750"/>
            <a:ext cx="2209800" cy="476250"/>
          </a:xfrm>
          <a:prstGeom prst="rect">
            <a:avLst/>
          </a:prstGeom>
        </p:spPr>
        <p:txBody>
          <a:bodyPr/>
          <a:lstStyle/>
          <a:p>
            <a:pPr>
              <a:defRPr/>
            </a:pPr>
            <a:r>
              <a:rPr lang="en-US"/>
              <a:t> </a:t>
            </a:r>
          </a:p>
        </p:txBody>
      </p:sp>
    </p:spTree>
  </p:cSld>
  <p:clrMapOvr>
    <a:masterClrMapping/>
  </p:clrMapOvr>
  <p:transition spd="slow"/>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b="1" dirty="0"/>
              <a:t>Sub Topic 6.2. </a:t>
            </a:r>
            <a:r>
              <a:rPr lang="en-US" sz="4000" dirty="0"/>
              <a:t>Application Software</a:t>
            </a:r>
            <a:endParaRPr lang="en-GB" sz="4000" dirty="0"/>
          </a:p>
        </p:txBody>
      </p:sp>
      <p:sp>
        <p:nvSpPr>
          <p:cNvPr id="3" name="Content Placeholder 2"/>
          <p:cNvSpPr>
            <a:spLocks noGrp="1"/>
          </p:cNvSpPr>
          <p:nvPr>
            <p:ph idx="1"/>
          </p:nvPr>
        </p:nvSpPr>
        <p:spPr/>
        <p:txBody>
          <a:bodyPr/>
          <a:lstStyle/>
          <a:p>
            <a:pPr>
              <a:buNone/>
            </a:pPr>
            <a:r>
              <a:rPr lang="en-US" sz="3600" b="1" dirty="0"/>
              <a:t>Sub topic Objectives:</a:t>
            </a:r>
          </a:p>
          <a:p>
            <a:pPr>
              <a:spcBef>
                <a:spcPct val="0"/>
              </a:spcBef>
            </a:pPr>
            <a:r>
              <a:rPr lang="en-GB" sz="3600" dirty="0"/>
              <a:t>6.2.1 To be able to identify and describe the different types of application software (</a:t>
            </a:r>
            <a:r>
              <a:rPr lang="en-US" sz="3600" dirty="0"/>
              <a:t>with examples).</a:t>
            </a:r>
            <a:endParaRPr lang="en-GB" sz="3600" dirty="0"/>
          </a:p>
          <a:p>
            <a:pPr lvl="1"/>
            <a:r>
              <a:rPr lang="en-GB" sz="3200" dirty="0"/>
              <a:t>Focus on types of application software will be on Off-shelf, Custom-tailored, Shareware, Freeware and Open-source application software.</a:t>
            </a:r>
          </a:p>
          <a:p>
            <a:pPr>
              <a:spcBef>
                <a:spcPct val="0"/>
              </a:spcBef>
            </a:pPr>
            <a:r>
              <a:rPr lang="en-US" sz="3600" dirty="0"/>
              <a:t>6.2.2 To be able to explain the uses of application software.</a:t>
            </a: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3" name="Title 1"/>
          <p:cNvSpPr>
            <a:spLocks noGrp="1"/>
          </p:cNvSpPr>
          <p:nvPr>
            <p:ph type="title"/>
          </p:nvPr>
        </p:nvSpPr>
        <p:spPr>
          <a:xfrm>
            <a:off x="0" y="0"/>
            <a:ext cx="9144000" cy="1295400"/>
          </a:xfrm>
        </p:spPr>
        <p:txBody>
          <a:bodyPr/>
          <a:lstStyle/>
          <a:p>
            <a:pPr algn="r"/>
            <a:r>
              <a:rPr lang="en-US" sz="3600" b="1" dirty="0"/>
              <a:t>6.2.1 Types of Application Software</a:t>
            </a:r>
            <a:endParaRPr lang="en-GB" sz="3600" b="1" dirty="0"/>
          </a:p>
        </p:txBody>
      </p:sp>
      <p:sp>
        <p:nvSpPr>
          <p:cNvPr id="10244" name="Content Placeholder 2"/>
          <p:cNvSpPr>
            <a:spLocks noGrp="1"/>
          </p:cNvSpPr>
          <p:nvPr>
            <p:ph idx="1"/>
          </p:nvPr>
        </p:nvSpPr>
        <p:spPr>
          <a:xfrm>
            <a:off x="0" y="1295400"/>
            <a:ext cx="9144000" cy="5562600"/>
          </a:xfrm>
        </p:spPr>
        <p:txBody>
          <a:bodyPr/>
          <a:lstStyle/>
          <a:p>
            <a:pPr>
              <a:spcBef>
                <a:spcPct val="0"/>
              </a:spcBef>
            </a:pPr>
            <a:r>
              <a:rPr lang="en-US" dirty="0"/>
              <a:t>Application software consists of programs designed to perform specific tasks for end-users. </a:t>
            </a:r>
          </a:p>
          <a:p>
            <a:pPr>
              <a:spcBef>
                <a:spcPct val="0"/>
              </a:spcBef>
            </a:pPr>
            <a:r>
              <a:rPr lang="en-US" dirty="0"/>
              <a:t>The common Classifications of application software include: </a:t>
            </a:r>
          </a:p>
          <a:p>
            <a:pPr lvl="1">
              <a:spcBef>
                <a:spcPct val="0"/>
              </a:spcBef>
            </a:pPr>
            <a:r>
              <a:rPr lang="en-GB" dirty="0"/>
              <a:t>Off-the-shelf (standard) software,</a:t>
            </a:r>
          </a:p>
          <a:p>
            <a:pPr lvl="1">
              <a:spcBef>
                <a:spcPct val="0"/>
              </a:spcBef>
            </a:pPr>
            <a:r>
              <a:rPr lang="en-GB" dirty="0"/>
              <a:t>Custom (bespoke) software,</a:t>
            </a:r>
          </a:p>
          <a:p>
            <a:pPr lvl="1">
              <a:spcBef>
                <a:spcPct val="0"/>
              </a:spcBef>
            </a:pPr>
            <a:r>
              <a:rPr lang="en-GB" dirty="0"/>
              <a:t>Shareware, Freeware, </a:t>
            </a:r>
          </a:p>
          <a:p>
            <a:pPr lvl="1">
              <a:spcBef>
                <a:spcPct val="0"/>
              </a:spcBef>
            </a:pPr>
            <a:r>
              <a:rPr lang="en-GB" dirty="0"/>
              <a:t>Open-source, Public-domain software,</a:t>
            </a:r>
          </a:p>
          <a:p>
            <a:pPr lvl="1">
              <a:spcBef>
                <a:spcPct val="0"/>
              </a:spcBef>
            </a:pPr>
            <a:r>
              <a:rPr lang="en-GB" dirty="0"/>
              <a:t>Web-based software, copyrighted software,</a:t>
            </a:r>
          </a:p>
          <a:p>
            <a:pPr lvl="1">
              <a:spcBef>
                <a:spcPct val="0"/>
              </a:spcBef>
            </a:pPr>
            <a:r>
              <a:rPr lang="en-US" dirty="0"/>
              <a:t>Special Purpose and General purpose.</a:t>
            </a:r>
            <a:endParaRPr lang="en-GB" dirty="0"/>
          </a:p>
        </p:txBody>
      </p:sp>
      <p:sp>
        <p:nvSpPr>
          <p:cNvPr id="10242" name="Date Placeholder 3"/>
          <p:cNvSpPr>
            <a:spLocks noGrp="1"/>
          </p:cNvSpPr>
          <p:nvPr>
            <p:ph type="dt" sz="quarter" idx="4294967295"/>
          </p:nvPr>
        </p:nvSpPr>
        <p:spPr bwMode="auto">
          <a:xfrm>
            <a:off x="0" y="6381750"/>
            <a:ext cx="2209800" cy="476250"/>
          </a:xfrm>
          <a:prstGeom prst="rect">
            <a:avLst/>
          </a:prstGeom>
          <a:noFill/>
          <a:ln>
            <a:miter lim="800000"/>
            <a:headEnd/>
            <a:tailEnd/>
          </a:ln>
        </p:spPr>
        <p:txBody>
          <a:bodyPr/>
          <a:lstStyle/>
          <a:p>
            <a:pPr eaLnBrk="1" hangingPunct="1"/>
            <a:r>
              <a:rPr lang="en-US"/>
              <a:t> </a:t>
            </a:r>
          </a:p>
        </p:txBody>
      </p:sp>
    </p:spTree>
  </p:cSld>
  <p:clrMapOvr>
    <a:masterClrMapping/>
  </p:clrMapOvr>
  <p:transition spd="slow"/>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itle 1"/>
          <p:cNvSpPr>
            <a:spLocks noGrp="1"/>
          </p:cNvSpPr>
          <p:nvPr>
            <p:ph type="title"/>
          </p:nvPr>
        </p:nvSpPr>
        <p:spPr/>
        <p:txBody>
          <a:bodyPr/>
          <a:lstStyle/>
          <a:p>
            <a:r>
              <a:rPr lang="en-GB" dirty="0"/>
              <a:t>Off-shelf software</a:t>
            </a:r>
          </a:p>
        </p:txBody>
      </p:sp>
      <p:sp>
        <p:nvSpPr>
          <p:cNvPr id="11267" name="Content Placeholder 2"/>
          <p:cNvSpPr>
            <a:spLocks noGrp="1"/>
          </p:cNvSpPr>
          <p:nvPr>
            <p:ph idx="1"/>
          </p:nvPr>
        </p:nvSpPr>
        <p:spPr>
          <a:xfrm>
            <a:off x="30163" y="1393825"/>
            <a:ext cx="9083675" cy="4983163"/>
          </a:xfrm>
        </p:spPr>
        <p:txBody>
          <a:bodyPr/>
          <a:lstStyle/>
          <a:p>
            <a:pPr>
              <a:spcBef>
                <a:spcPct val="0"/>
              </a:spcBef>
            </a:pPr>
            <a:r>
              <a:rPr lang="en-US" sz="3600" dirty="0"/>
              <a:t>This refers to packaged software that is designed to meet the needs of a </a:t>
            </a:r>
            <a:r>
              <a:rPr lang="en-US" sz="3600" dirty="0">
                <a:solidFill>
                  <a:srgbClr val="FF0000"/>
                </a:solidFill>
              </a:rPr>
              <a:t>wide variety </a:t>
            </a:r>
            <a:r>
              <a:rPr lang="en-US" sz="3600" dirty="0"/>
              <a:t>of end users.</a:t>
            </a:r>
          </a:p>
          <a:p>
            <a:pPr>
              <a:spcBef>
                <a:spcPct val="0"/>
              </a:spcBef>
            </a:pPr>
            <a:r>
              <a:rPr lang="en-US" sz="3600" dirty="0"/>
              <a:t>Off the shelf software is mass-produced, commercially sold software, and copyrighted.</a:t>
            </a:r>
          </a:p>
          <a:p>
            <a:pPr>
              <a:spcBef>
                <a:spcPct val="0"/>
              </a:spcBef>
            </a:pPr>
            <a:r>
              <a:rPr lang="en-US" sz="3600" dirty="0"/>
              <a:t>Microsoft Office Word and Adobe Photoshop are examples of Off the shelf software.</a:t>
            </a:r>
            <a:endParaRPr lang="en-GB" sz="3600" dirty="0"/>
          </a:p>
        </p:txBody>
      </p:sp>
    </p:spTree>
  </p:cSld>
  <p:clrMapOvr>
    <a:masterClrMapping/>
  </p:clrMapOvr>
  <p:transition spd="slow"/>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le 1"/>
          <p:cNvSpPr>
            <a:spLocks noGrp="1"/>
          </p:cNvSpPr>
          <p:nvPr>
            <p:ph type="title"/>
          </p:nvPr>
        </p:nvSpPr>
        <p:spPr/>
        <p:txBody>
          <a:bodyPr/>
          <a:lstStyle/>
          <a:p>
            <a:r>
              <a:rPr lang="en-GB" dirty="0"/>
              <a:t>Custom (bespoke) software,</a:t>
            </a:r>
          </a:p>
        </p:txBody>
      </p:sp>
      <p:sp>
        <p:nvSpPr>
          <p:cNvPr id="12291" name="Content Placeholder 2"/>
          <p:cNvSpPr>
            <a:spLocks noGrp="1"/>
          </p:cNvSpPr>
          <p:nvPr>
            <p:ph idx="1"/>
          </p:nvPr>
        </p:nvSpPr>
        <p:spPr>
          <a:xfrm>
            <a:off x="30163" y="1295400"/>
            <a:ext cx="9083675" cy="5105400"/>
          </a:xfrm>
        </p:spPr>
        <p:txBody>
          <a:bodyPr/>
          <a:lstStyle/>
          <a:p>
            <a:pPr>
              <a:spcBef>
                <a:spcPct val="0"/>
              </a:spcBef>
            </a:pPr>
            <a:r>
              <a:rPr lang="en-US" dirty="0"/>
              <a:t>Custom software is tailor-made software, which is developed at a user's request to perform specific functions.</a:t>
            </a:r>
          </a:p>
          <a:p>
            <a:pPr>
              <a:spcBef>
                <a:spcPct val="0"/>
              </a:spcBef>
            </a:pPr>
            <a:r>
              <a:rPr lang="en-US" sz="3200" dirty="0"/>
              <a:t>Sometimes, when a company cannot find packaged soft-ware that meets its unique requirements, it pays computer programmers to write custom software that is specifically tailored to meet the needs of the company. </a:t>
            </a:r>
          </a:p>
          <a:p>
            <a:pPr>
              <a:spcBef>
                <a:spcPct val="0"/>
              </a:spcBef>
            </a:pPr>
            <a:r>
              <a:rPr lang="en-US" sz="3200" dirty="0"/>
              <a:t>Custom software usually costs more than packaged software.</a:t>
            </a:r>
            <a:endParaRPr lang="en-GB" sz="3200" dirty="0"/>
          </a:p>
        </p:txBody>
      </p:sp>
    </p:spTree>
  </p:cSld>
  <p:clrMapOvr>
    <a:masterClrMapping/>
  </p:clrMapOvr>
  <p:transition spd="slow"/>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a:xfrm>
            <a:off x="1571604" y="0"/>
            <a:ext cx="7572396" cy="1143000"/>
          </a:xfrm>
        </p:spPr>
        <p:txBody>
          <a:bodyPr/>
          <a:lstStyle/>
          <a:p>
            <a:r>
              <a:rPr lang="en-US" sz="2800" dirty="0"/>
              <a:t>Comparison of the characteristics Standard and Custom Software</a:t>
            </a:r>
          </a:p>
        </p:txBody>
      </p:sp>
      <p:graphicFrame>
        <p:nvGraphicFramePr>
          <p:cNvPr id="6" name="Content Placeholder 5"/>
          <p:cNvGraphicFramePr>
            <a:graphicFrameLocks noGrp="1"/>
          </p:cNvGraphicFramePr>
          <p:nvPr>
            <p:ph idx="1"/>
          </p:nvPr>
        </p:nvGraphicFramePr>
        <p:xfrm>
          <a:off x="0" y="1096963"/>
          <a:ext cx="9190038" cy="5761035"/>
        </p:xfrm>
        <a:graphic>
          <a:graphicData uri="http://schemas.openxmlformats.org/drawingml/2006/table">
            <a:tbl>
              <a:tblPr firstRow="1" bandRow="1">
                <a:tableStyleId>{17292A2E-F333-43FB-9621-5CBBE7FDCDCB}</a:tableStyleId>
              </a:tblPr>
              <a:tblGrid>
                <a:gridCol w="4724400">
                  <a:extLst>
                    <a:ext uri="{9D8B030D-6E8A-4147-A177-3AD203B41FA5}">
                      <a16:colId xmlns:a16="http://schemas.microsoft.com/office/drawing/2014/main" val="20000"/>
                    </a:ext>
                  </a:extLst>
                </a:gridCol>
                <a:gridCol w="4465638">
                  <a:extLst>
                    <a:ext uri="{9D8B030D-6E8A-4147-A177-3AD203B41FA5}">
                      <a16:colId xmlns:a16="http://schemas.microsoft.com/office/drawing/2014/main" val="20001"/>
                    </a:ext>
                  </a:extLst>
                </a:gridCol>
              </a:tblGrid>
              <a:tr h="457225">
                <a:tc>
                  <a:txBody>
                    <a:bodyPr/>
                    <a:lstStyle/>
                    <a:p>
                      <a:r>
                        <a:rPr lang="en-US" sz="2400" dirty="0">
                          <a:latin typeface="Arial Narrow" pitchFamily="34" charset="0"/>
                        </a:rPr>
                        <a:t>STANDARD SOFTWARE IS…</a:t>
                      </a:r>
                      <a:endParaRPr lang="en-US" sz="2400" b="1" dirty="0">
                        <a:solidFill>
                          <a:schemeClr val="tx1"/>
                        </a:solidFill>
                        <a:latin typeface="Arial Narrow" pitchFamily="34" charset="0"/>
                      </a:endParaRPr>
                    </a:p>
                  </a:txBody>
                  <a:tcPr marT="45723" marB="45723"/>
                </a:tc>
                <a:tc>
                  <a:txBody>
                    <a:bodyPr/>
                    <a:lstStyle/>
                    <a:p>
                      <a:r>
                        <a:rPr lang="en-US" sz="2400" dirty="0">
                          <a:latin typeface="Arial Narrow" pitchFamily="34" charset="0"/>
                        </a:rPr>
                        <a:t>CUSTOM SOFTWARE IS…</a:t>
                      </a:r>
                      <a:endParaRPr lang="en-US" sz="2400" b="1" dirty="0">
                        <a:solidFill>
                          <a:schemeClr val="tx1"/>
                        </a:solidFill>
                        <a:latin typeface="Arial Narrow" pitchFamily="34" charset="0"/>
                      </a:endParaRPr>
                    </a:p>
                  </a:txBody>
                  <a:tcPr marT="45723" marB="45723"/>
                </a:tc>
                <a:extLst>
                  <a:ext uri="{0D108BD9-81ED-4DB2-BD59-A6C34878D82A}">
                    <a16:rowId xmlns:a16="http://schemas.microsoft.com/office/drawing/2014/main" val="10000"/>
                  </a:ext>
                </a:extLst>
              </a:tr>
              <a:tr h="823005">
                <a:tc>
                  <a:txBody>
                    <a:bodyPr/>
                    <a:lstStyle/>
                    <a:p>
                      <a:r>
                        <a:rPr lang="en-US" sz="2400" dirty="0">
                          <a:latin typeface="Arial Narrow" pitchFamily="34" charset="0"/>
                        </a:rPr>
                        <a:t>1. Easy to use, because</a:t>
                      </a:r>
                      <a:r>
                        <a:rPr lang="en-US" sz="2400" baseline="0" dirty="0">
                          <a:latin typeface="Arial Narrow" pitchFamily="34" charset="0"/>
                        </a:rPr>
                        <a:t> it is known by many people.</a:t>
                      </a:r>
                      <a:endParaRPr lang="en-US" sz="2400" b="1" dirty="0">
                        <a:solidFill>
                          <a:schemeClr val="tx1"/>
                        </a:solidFill>
                        <a:latin typeface="Arial Narrow" pitchFamily="34" charset="0"/>
                      </a:endParaRPr>
                    </a:p>
                  </a:txBody>
                  <a:tcPr marT="45723" marB="45723">
                    <a:solidFill>
                      <a:schemeClr val="bg2">
                        <a:lumMod val="90000"/>
                      </a:schemeClr>
                    </a:solidFill>
                  </a:tcPr>
                </a:tc>
                <a:tc>
                  <a:txBody>
                    <a:bodyPr/>
                    <a:lstStyle/>
                    <a:p>
                      <a:r>
                        <a:rPr lang="en-US" sz="2400" dirty="0">
                          <a:latin typeface="Arial Narrow" pitchFamily="34" charset="0"/>
                        </a:rPr>
                        <a:t>1.</a:t>
                      </a:r>
                      <a:r>
                        <a:rPr lang="en-US" sz="2400" baseline="0" dirty="0">
                          <a:latin typeface="Arial Narrow" pitchFamily="34" charset="0"/>
                        </a:rPr>
                        <a:t> Unique, and requires extensive training before use.</a:t>
                      </a:r>
                      <a:endParaRPr lang="en-US" sz="2400" b="1" dirty="0">
                        <a:solidFill>
                          <a:schemeClr val="tx1"/>
                        </a:solidFill>
                        <a:latin typeface="Arial Narrow" pitchFamily="34" charset="0"/>
                      </a:endParaRPr>
                    </a:p>
                  </a:txBody>
                  <a:tcPr marT="45723" marB="45723">
                    <a:solidFill>
                      <a:schemeClr val="bg2">
                        <a:lumMod val="90000"/>
                      </a:schemeClr>
                    </a:solidFill>
                  </a:tcPr>
                </a:tc>
                <a:extLst>
                  <a:ext uri="{0D108BD9-81ED-4DB2-BD59-A6C34878D82A}">
                    <a16:rowId xmlns:a16="http://schemas.microsoft.com/office/drawing/2014/main" val="10001"/>
                  </a:ext>
                </a:extLst>
              </a:tr>
              <a:tr h="1188785">
                <a:tc>
                  <a:txBody>
                    <a:bodyPr/>
                    <a:lstStyle/>
                    <a:p>
                      <a:r>
                        <a:rPr lang="en-US" sz="2400" dirty="0">
                          <a:latin typeface="Arial Narrow" pitchFamily="34" charset="0"/>
                        </a:rPr>
                        <a:t>2. Cheaper</a:t>
                      </a:r>
                      <a:r>
                        <a:rPr lang="en-US" sz="2400" baseline="0" dirty="0">
                          <a:latin typeface="Arial Narrow" pitchFamily="34" charset="0"/>
                        </a:rPr>
                        <a:t> because it is massively produced and packaged for commercial purposes.</a:t>
                      </a:r>
                      <a:endParaRPr lang="en-US" sz="2400" b="1" dirty="0">
                        <a:solidFill>
                          <a:schemeClr val="tx1"/>
                        </a:solidFill>
                        <a:latin typeface="Arial Narrow" pitchFamily="34" charset="0"/>
                      </a:endParaRPr>
                    </a:p>
                  </a:txBody>
                  <a:tcPr marT="45723" marB="45723">
                    <a:solidFill>
                      <a:schemeClr val="bg1"/>
                    </a:solidFill>
                  </a:tcPr>
                </a:tc>
                <a:tc>
                  <a:txBody>
                    <a:bodyPr/>
                    <a:lstStyle/>
                    <a:p>
                      <a:r>
                        <a:rPr lang="en-US" sz="2400" dirty="0">
                          <a:latin typeface="Arial Narrow" pitchFamily="34" charset="0"/>
                        </a:rPr>
                        <a:t>2. Expensive because it requires hiring a programmer.</a:t>
                      </a:r>
                      <a:endParaRPr lang="en-US" sz="2400" b="1" dirty="0">
                        <a:solidFill>
                          <a:schemeClr val="tx1"/>
                        </a:solidFill>
                        <a:latin typeface="Arial Narrow" pitchFamily="34" charset="0"/>
                      </a:endParaRPr>
                    </a:p>
                  </a:txBody>
                  <a:tcPr marT="45723" marB="45723">
                    <a:solidFill>
                      <a:schemeClr val="bg1"/>
                    </a:solidFill>
                  </a:tcPr>
                </a:tc>
                <a:extLst>
                  <a:ext uri="{0D108BD9-81ED-4DB2-BD59-A6C34878D82A}">
                    <a16:rowId xmlns:a16="http://schemas.microsoft.com/office/drawing/2014/main" val="10002"/>
                  </a:ext>
                </a:extLst>
              </a:tr>
              <a:tr h="823005">
                <a:tc>
                  <a:txBody>
                    <a:bodyPr/>
                    <a:lstStyle/>
                    <a:p>
                      <a:r>
                        <a:rPr lang="en-US" sz="2400" dirty="0">
                          <a:latin typeface="Arial Narrow" pitchFamily="34" charset="0"/>
                        </a:rPr>
                        <a:t>3. Easy to acquire</a:t>
                      </a:r>
                      <a:r>
                        <a:rPr lang="en-US" sz="2400" baseline="0" dirty="0">
                          <a:latin typeface="Arial Narrow" pitchFamily="34" charset="0"/>
                        </a:rPr>
                        <a:t> because it is already made.</a:t>
                      </a:r>
                      <a:endParaRPr lang="en-US" sz="2400" b="1" dirty="0">
                        <a:solidFill>
                          <a:schemeClr val="tx1"/>
                        </a:solidFill>
                        <a:latin typeface="Arial Narrow" pitchFamily="34" charset="0"/>
                      </a:endParaRPr>
                    </a:p>
                  </a:txBody>
                  <a:tcPr marT="45723" marB="45723">
                    <a:lnB w="9525" cap="flat" cmpd="sng" algn="ctr">
                      <a:noFill/>
                      <a:prstDash val="solid"/>
                    </a:lnB>
                    <a:solidFill>
                      <a:schemeClr val="bg2">
                        <a:lumMod val="90000"/>
                      </a:schemeClr>
                    </a:solidFill>
                  </a:tcPr>
                </a:tc>
                <a:tc>
                  <a:txBody>
                    <a:bodyPr/>
                    <a:lstStyle/>
                    <a:p>
                      <a:r>
                        <a:rPr lang="en-US" sz="2400" dirty="0">
                          <a:latin typeface="Arial Narrow" pitchFamily="34" charset="0"/>
                        </a:rPr>
                        <a:t>3. Difficult</a:t>
                      </a:r>
                      <a:r>
                        <a:rPr lang="en-US" sz="2400" baseline="0" dirty="0">
                          <a:latin typeface="Arial Narrow" pitchFamily="34" charset="0"/>
                        </a:rPr>
                        <a:t> to acquire due to the time needed for programming it.</a:t>
                      </a:r>
                      <a:endParaRPr lang="en-US" sz="2400" b="1" dirty="0">
                        <a:solidFill>
                          <a:schemeClr val="tx1"/>
                        </a:solidFill>
                        <a:latin typeface="Arial Narrow" pitchFamily="34" charset="0"/>
                      </a:endParaRPr>
                    </a:p>
                  </a:txBody>
                  <a:tcPr marT="45723" marB="45723">
                    <a:lnB w="9525" cap="flat" cmpd="sng" algn="ctr">
                      <a:noFill/>
                      <a:prstDash val="solid"/>
                    </a:lnB>
                    <a:solidFill>
                      <a:schemeClr val="bg2">
                        <a:lumMod val="90000"/>
                      </a:schemeClr>
                    </a:solidFill>
                  </a:tcPr>
                </a:tc>
                <a:extLst>
                  <a:ext uri="{0D108BD9-81ED-4DB2-BD59-A6C34878D82A}">
                    <a16:rowId xmlns:a16="http://schemas.microsoft.com/office/drawing/2014/main" val="10003"/>
                  </a:ext>
                </a:extLst>
              </a:tr>
              <a:tr h="823005">
                <a:tc>
                  <a:txBody>
                    <a:bodyPr/>
                    <a:lstStyle/>
                    <a:p>
                      <a:r>
                        <a:rPr lang="en-US" sz="2400" dirty="0">
                          <a:latin typeface="Arial Narrow" pitchFamily="34" charset="0"/>
                        </a:rPr>
                        <a:t>4. More reliable</a:t>
                      </a:r>
                      <a:r>
                        <a:rPr lang="en-US" sz="2400" baseline="0" dirty="0">
                          <a:latin typeface="Arial Narrow" pitchFamily="34" charset="0"/>
                        </a:rPr>
                        <a:t> because it is tried and well tested by many users.</a:t>
                      </a:r>
                      <a:endParaRPr lang="en-US" sz="2400" b="1" dirty="0">
                        <a:solidFill>
                          <a:schemeClr val="tx1"/>
                        </a:solidFill>
                        <a:latin typeface="Arial Narrow" pitchFamily="34" charset="0"/>
                      </a:endParaRPr>
                    </a:p>
                  </a:txBody>
                  <a:tcPr marT="45723" marB="45723">
                    <a:lnL w="9525" cap="flat" cmpd="sng" algn="ctr">
                      <a:noFill/>
                      <a:prstDash val="solid"/>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solidFill>
                      <a:schemeClr val="bg1"/>
                    </a:solidFill>
                  </a:tcPr>
                </a:tc>
                <a:tc>
                  <a:txBody>
                    <a:bodyPr/>
                    <a:lstStyle/>
                    <a:p>
                      <a:r>
                        <a:rPr lang="en-US" sz="2400" dirty="0">
                          <a:latin typeface="Arial Narrow" pitchFamily="34" charset="0"/>
                        </a:rPr>
                        <a:t>4. May</a:t>
                      </a:r>
                      <a:r>
                        <a:rPr lang="en-US" sz="2400" baseline="0" dirty="0">
                          <a:latin typeface="Arial Narrow" pitchFamily="34" charset="0"/>
                        </a:rPr>
                        <a:t> contain programming errors since it is not tested adequately.</a:t>
                      </a:r>
                      <a:endParaRPr lang="en-US" sz="2400" b="1" dirty="0">
                        <a:solidFill>
                          <a:schemeClr val="tx1"/>
                        </a:solidFill>
                        <a:latin typeface="Arial Narrow" pitchFamily="34" charset="0"/>
                      </a:endParaRPr>
                    </a:p>
                  </a:txBody>
                  <a:tcPr marT="45723" marB="45723">
                    <a:lnL>
                      <a:noFill/>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4"/>
                  </a:ext>
                </a:extLst>
              </a:tr>
              <a:tr h="823005">
                <a:tc>
                  <a:txBody>
                    <a:bodyPr/>
                    <a:lstStyle/>
                    <a:p>
                      <a:r>
                        <a:rPr lang="en-US" sz="2400" dirty="0">
                          <a:latin typeface="Arial Narrow" pitchFamily="34" charset="0"/>
                        </a:rPr>
                        <a:t>5. Containing</a:t>
                      </a:r>
                      <a:r>
                        <a:rPr lang="en-US" sz="2400" baseline="0" dirty="0">
                          <a:latin typeface="Arial Narrow" pitchFamily="34" charset="0"/>
                        </a:rPr>
                        <a:t> online help to guide users in case of any problems in use.</a:t>
                      </a:r>
                      <a:endParaRPr lang="en-US" sz="2400" b="1" dirty="0">
                        <a:solidFill>
                          <a:schemeClr val="tx1"/>
                        </a:solidFill>
                        <a:latin typeface="Arial Narrow" pitchFamily="34" charset="0"/>
                      </a:endParaRPr>
                    </a:p>
                  </a:txBody>
                  <a:tcPr marT="45723" marB="45723">
                    <a:lnT w="9525" cap="flat" cmpd="sng" algn="ctr">
                      <a:noFill/>
                      <a:prstDash val="solid"/>
                    </a:lnT>
                    <a:solidFill>
                      <a:schemeClr val="bg2">
                        <a:lumMod val="90000"/>
                      </a:schemeClr>
                    </a:solidFill>
                  </a:tcPr>
                </a:tc>
                <a:tc>
                  <a:txBody>
                    <a:bodyPr/>
                    <a:lstStyle/>
                    <a:p>
                      <a:r>
                        <a:rPr lang="en-US" sz="2400" dirty="0">
                          <a:latin typeface="Arial Narrow" pitchFamily="34" charset="0"/>
                        </a:rPr>
                        <a:t>5. Usually</a:t>
                      </a:r>
                      <a:r>
                        <a:rPr lang="en-US" sz="2400" baseline="0" dirty="0">
                          <a:latin typeface="Arial Narrow" pitchFamily="34" charset="0"/>
                        </a:rPr>
                        <a:t> lacking online help services.</a:t>
                      </a:r>
                      <a:endParaRPr lang="en-US" sz="2400" b="1" dirty="0">
                        <a:solidFill>
                          <a:schemeClr val="tx1"/>
                        </a:solidFill>
                        <a:latin typeface="Arial Narrow" pitchFamily="34" charset="0"/>
                      </a:endParaRPr>
                    </a:p>
                  </a:txBody>
                  <a:tcPr marT="45723" marB="45723">
                    <a:lnT w="9525" cap="flat" cmpd="sng" algn="ctr">
                      <a:noFill/>
                      <a:prstDash val="solid"/>
                    </a:lnT>
                    <a:solidFill>
                      <a:schemeClr val="bg2">
                        <a:lumMod val="90000"/>
                      </a:schemeClr>
                    </a:solidFill>
                  </a:tcPr>
                </a:tc>
                <a:extLst>
                  <a:ext uri="{0D108BD9-81ED-4DB2-BD59-A6C34878D82A}">
                    <a16:rowId xmlns:a16="http://schemas.microsoft.com/office/drawing/2014/main" val="10005"/>
                  </a:ext>
                </a:extLst>
              </a:tr>
              <a:tr h="823005">
                <a:tc>
                  <a:txBody>
                    <a:bodyPr/>
                    <a:lstStyle/>
                    <a:p>
                      <a:r>
                        <a:rPr lang="en-US" sz="2400" dirty="0">
                          <a:latin typeface="Arial Narrow" pitchFamily="34" charset="0"/>
                        </a:rPr>
                        <a:t>6. Can not</a:t>
                      </a:r>
                      <a:r>
                        <a:rPr lang="en-US" sz="2400" baseline="0" dirty="0">
                          <a:latin typeface="Arial Narrow" pitchFamily="34" charset="0"/>
                        </a:rPr>
                        <a:t> be modified or changed to meet unique user requirements.</a:t>
                      </a:r>
                      <a:endParaRPr lang="en-US" sz="2400" b="1" dirty="0">
                        <a:solidFill>
                          <a:schemeClr val="tx1"/>
                        </a:solidFill>
                        <a:latin typeface="Arial Narrow" pitchFamily="34" charset="0"/>
                      </a:endParaRPr>
                    </a:p>
                  </a:txBody>
                  <a:tcPr marT="45723" marB="45723">
                    <a:solidFill>
                      <a:schemeClr val="bg1"/>
                    </a:solidFill>
                  </a:tcPr>
                </a:tc>
                <a:tc>
                  <a:txBody>
                    <a:bodyPr/>
                    <a:lstStyle/>
                    <a:p>
                      <a:r>
                        <a:rPr lang="en-US" sz="2400" dirty="0">
                          <a:latin typeface="Arial Narrow" pitchFamily="34" charset="0"/>
                        </a:rPr>
                        <a:t>6. Meets</a:t>
                      </a:r>
                      <a:r>
                        <a:rPr lang="en-US" sz="2400" baseline="0" dirty="0">
                          <a:latin typeface="Arial Narrow" pitchFamily="34" charset="0"/>
                        </a:rPr>
                        <a:t> all user requirements and can be edited if need arises.</a:t>
                      </a:r>
                      <a:endParaRPr lang="en-US" sz="2400" b="1" dirty="0">
                        <a:solidFill>
                          <a:schemeClr val="tx1"/>
                        </a:solidFill>
                        <a:latin typeface="Arial Narrow" pitchFamily="34" charset="0"/>
                      </a:endParaRPr>
                    </a:p>
                  </a:txBody>
                  <a:tcPr marT="45723" marB="45723">
                    <a:solidFill>
                      <a:schemeClr val="bg1"/>
                    </a:solidFill>
                  </a:tcPr>
                </a:tc>
                <a:extLst>
                  <a:ext uri="{0D108BD9-81ED-4DB2-BD59-A6C34878D82A}">
                    <a16:rowId xmlns:a16="http://schemas.microsoft.com/office/drawing/2014/main" val="10006"/>
                  </a:ext>
                </a:extLst>
              </a:tr>
            </a:tbl>
          </a:graphicData>
        </a:graphic>
      </p:graphicFrame>
    </p:spTree>
  </p:cSld>
  <p:clrMapOvr>
    <a:masterClrMapping/>
  </p:clrMapOvr>
  <p:transition spd="slow"/>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le 1"/>
          <p:cNvSpPr>
            <a:spLocks noGrp="1"/>
          </p:cNvSpPr>
          <p:nvPr>
            <p:ph type="title"/>
          </p:nvPr>
        </p:nvSpPr>
        <p:spPr/>
        <p:txBody>
          <a:bodyPr/>
          <a:lstStyle/>
          <a:p>
            <a:r>
              <a:rPr lang="en-GB" dirty="0"/>
              <a:t>Copyrighted software</a:t>
            </a:r>
          </a:p>
        </p:txBody>
      </p:sp>
      <p:sp>
        <p:nvSpPr>
          <p:cNvPr id="14339" name="Content Placeholder 2"/>
          <p:cNvSpPr>
            <a:spLocks noGrp="1"/>
          </p:cNvSpPr>
          <p:nvPr>
            <p:ph idx="1"/>
          </p:nvPr>
        </p:nvSpPr>
        <p:spPr>
          <a:xfrm>
            <a:off x="30163" y="1393825"/>
            <a:ext cx="9083675" cy="4983163"/>
          </a:xfrm>
        </p:spPr>
        <p:txBody>
          <a:bodyPr/>
          <a:lstStyle/>
          <a:p>
            <a:pPr>
              <a:spcBef>
                <a:spcPct val="0"/>
              </a:spcBef>
            </a:pPr>
            <a:r>
              <a:rPr lang="en-US" sz="3600" dirty="0"/>
              <a:t>Copyrighted software refers to computer programs with restrictions regarding use, modification, and redistribution. </a:t>
            </a:r>
          </a:p>
          <a:p>
            <a:pPr>
              <a:spcBef>
                <a:spcPct val="0"/>
              </a:spcBef>
            </a:pPr>
            <a:r>
              <a:rPr lang="en-US" sz="3600" dirty="0"/>
              <a:t>You have to pay for copyrighted software and must not copy it without permission from the manufacturer. </a:t>
            </a:r>
          </a:p>
          <a:p>
            <a:pPr>
              <a:spcBef>
                <a:spcPct val="0"/>
              </a:spcBef>
            </a:pPr>
            <a:r>
              <a:rPr lang="en-US" sz="3600" dirty="0"/>
              <a:t>Copying copyrighted software without paying for it is clearly unethical and illegal. </a:t>
            </a:r>
            <a:endParaRPr lang="en-GB" sz="3600" dirty="0"/>
          </a:p>
        </p:txBody>
      </p:sp>
    </p:spTree>
  </p:cSld>
  <p:clrMapOvr>
    <a:masterClrMapping/>
  </p:clrMapOvr>
  <p:transition spd="slow"/>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r>
              <a:rPr lang="en-US" sz="4000" b="1" i="1" dirty="0"/>
              <a:t>Sub Topic 6.1: </a:t>
            </a:r>
            <a:r>
              <a:rPr lang="en-US" sz="4000" dirty="0"/>
              <a:t>System Software</a:t>
            </a:r>
            <a:endParaRPr lang="en-US" sz="4000" b="1" i="1" dirty="0"/>
          </a:p>
        </p:txBody>
      </p:sp>
      <p:sp>
        <p:nvSpPr>
          <p:cNvPr id="3075" name="Subtitle 2"/>
          <p:cNvSpPr>
            <a:spLocks noGrp="1"/>
          </p:cNvSpPr>
          <p:nvPr>
            <p:ph sz="half" idx="1"/>
          </p:nvPr>
        </p:nvSpPr>
        <p:spPr>
          <a:xfrm>
            <a:off x="0" y="1036637"/>
            <a:ext cx="9144000" cy="5516563"/>
          </a:xfrm>
        </p:spPr>
        <p:txBody>
          <a:bodyPr/>
          <a:lstStyle/>
          <a:p>
            <a:pPr marL="0" indent="0">
              <a:spcBef>
                <a:spcPts val="0"/>
              </a:spcBef>
              <a:buNone/>
            </a:pPr>
            <a:r>
              <a:rPr lang="en-US" sz="4000" b="1" dirty="0"/>
              <a:t>Sub topic Objectives:</a:t>
            </a:r>
          </a:p>
          <a:p>
            <a:pPr marL="1165225" indent="-1165225">
              <a:spcBef>
                <a:spcPts val="0"/>
              </a:spcBef>
              <a:buNone/>
            </a:pPr>
            <a:r>
              <a:rPr lang="en-GB" sz="4000" dirty="0"/>
              <a:t>6.1.1 Types of system software e.g. operating systems, utilities and programming languages.</a:t>
            </a:r>
          </a:p>
          <a:p>
            <a:pPr marL="1165225" indent="-1165225">
              <a:spcBef>
                <a:spcPts val="0"/>
              </a:spcBef>
              <a:buNone/>
            </a:pPr>
            <a:r>
              <a:rPr lang="en-GB" sz="4000" dirty="0"/>
              <a:t>6.1.2 Functions of operating systems.</a:t>
            </a:r>
          </a:p>
        </p:txBody>
      </p:sp>
    </p:spTree>
    <p:extLst>
      <p:ext uri="{BB962C8B-B14F-4D97-AF65-F5344CB8AC3E}">
        <p14:creationId xmlns:p14="http://schemas.microsoft.com/office/powerpoint/2010/main" val="2097540194"/>
      </p:ext>
    </p:extLst>
  </p:cSld>
  <p:clrMapOvr>
    <a:masterClrMapping/>
  </p:clrMapOvr>
  <p:transition spd="slow"/>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p:cNvSpPr>
            <a:spLocks noGrp="1"/>
          </p:cNvSpPr>
          <p:nvPr>
            <p:ph type="title"/>
          </p:nvPr>
        </p:nvSpPr>
        <p:spPr/>
        <p:txBody>
          <a:bodyPr/>
          <a:lstStyle/>
          <a:p>
            <a:r>
              <a:rPr lang="en-GB" sz="6600" dirty="0"/>
              <a:t>Shareware</a:t>
            </a:r>
          </a:p>
        </p:txBody>
      </p:sp>
      <p:sp>
        <p:nvSpPr>
          <p:cNvPr id="15363" name="Content Placeholder 2"/>
          <p:cNvSpPr>
            <a:spLocks noGrp="1"/>
          </p:cNvSpPr>
          <p:nvPr>
            <p:ph idx="1"/>
          </p:nvPr>
        </p:nvSpPr>
        <p:spPr>
          <a:xfrm>
            <a:off x="30163" y="1393825"/>
            <a:ext cx="9083675" cy="4983163"/>
          </a:xfrm>
        </p:spPr>
        <p:txBody>
          <a:bodyPr/>
          <a:lstStyle/>
          <a:p>
            <a:pPr>
              <a:spcBef>
                <a:spcPct val="0"/>
              </a:spcBef>
            </a:pPr>
            <a:r>
              <a:rPr lang="en-US" sz="3600" dirty="0"/>
              <a:t>Shareware is copyrighted software that is distributed at no cost for a trial period. </a:t>
            </a:r>
          </a:p>
          <a:p>
            <a:pPr>
              <a:spcBef>
                <a:spcPct val="0"/>
              </a:spcBef>
            </a:pPr>
            <a:r>
              <a:rPr lang="en-US" sz="3600" dirty="0"/>
              <a:t>To use a shareware program beyond that period, you send payment to the program developer.</a:t>
            </a:r>
          </a:p>
          <a:p>
            <a:pPr>
              <a:spcBef>
                <a:spcPct val="0"/>
              </a:spcBef>
            </a:pPr>
            <a:r>
              <a:rPr lang="en-US" sz="3600" dirty="0"/>
              <a:t>In some cases, a scaled-down version of the software is distributed free, and payment entitles the user to the fully functional product.</a:t>
            </a:r>
            <a:endParaRPr lang="en-GB" sz="3600" dirty="0"/>
          </a:p>
        </p:txBody>
      </p:sp>
    </p:spTree>
  </p:cSld>
  <p:clrMapOvr>
    <a:masterClrMapping/>
  </p:clrMapOvr>
  <p:transition spd="slow"/>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1"/>
          <p:cNvSpPr>
            <a:spLocks noGrp="1"/>
          </p:cNvSpPr>
          <p:nvPr>
            <p:ph type="title"/>
          </p:nvPr>
        </p:nvSpPr>
        <p:spPr/>
        <p:txBody>
          <a:bodyPr/>
          <a:lstStyle/>
          <a:p>
            <a:r>
              <a:rPr lang="en-US" sz="8800" dirty="0"/>
              <a:t>Freeware</a:t>
            </a:r>
            <a:endParaRPr lang="en-GB" sz="8800" dirty="0"/>
          </a:p>
        </p:txBody>
      </p:sp>
      <p:sp>
        <p:nvSpPr>
          <p:cNvPr id="16387" name="Content Placeholder 2"/>
          <p:cNvSpPr>
            <a:spLocks noGrp="1"/>
          </p:cNvSpPr>
          <p:nvPr>
            <p:ph idx="1"/>
          </p:nvPr>
        </p:nvSpPr>
        <p:spPr>
          <a:xfrm>
            <a:off x="30163" y="1393825"/>
            <a:ext cx="9083675" cy="4983163"/>
          </a:xfrm>
        </p:spPr>
        <p:txBody>
          <a:bodyPr/>
          <a:lstStyle/>
          <a:p>
            <a:pPr>
              <a:spcBef>
                <a:spcPct val="0"/>
              </a:spcBef>
            </a:pPr>
            <a:r>
              <a:rPr lang="en-US" sz="4000" dirty="0"/>
              <a:t>Freeware is copyrighted software provided at no cost by an individual or a company that retains all rights to the software. </a:t>
            </a:r>
          </a:p>
          <a:p>
            <a:pPr>
              <a:spcBef>
                <a:spcPct val="0"/>
              </a:spcBef>
            </a:pPr>
            <a:r>
              <a:rPr lang="en-US" sz="4000" dirty="0"/>
              <a:t>Therefore, other programmers cannot include freeware in applications they intend to sell.</a:t>
            </a:r>
          </a:p>
        </p:txBody>
      </p:sp>
    </p:spTree>
  </p:cSld>
  <p:clrMapOvr>
    <a:masterClrMapping/>
  </p:clrMapOvr>
  <p:transition spd="slow"/>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GB" sz="6600" dirty="0"/>
              <a:t>Open-source </a:t>
            </a:r>
          </a:p>
        </p:txBody>
      </p:sp>
      <p:sp>
        <p:nvSpPr>
          <p:cNvPr id="17411" name="Content Placeholder 2"/>
          <p:cNvSpPr>
            <a:spLocks noGrp="1"/>
          </p:cNvSpPr>
          <p:nvPr>
            <p:ph idx="1"/>
          </p:nvPr>
        </p:nvSpPr>
        <p:spPr>
          <a:xfrm>
            <a:off x="30163" y="1393825"/>
            <a:ext cx="9083675" cy="4983163"/>
          </a:xfrm>
        </p:spPr>
        <p:txBody>
          <a:bodyPr/>
          <a:lstStyle/>
          <a:p>
            <a:pPr>
              <a:spcBef>
                <a:spcPct val="0"/>
              </a:spcBef>
            </a:pPr>
            <a:r>
              <a:rPr lang="en-US" sz="4000" dirty="0"/>
              <a:t>Open source software is software provided for use, modification, and redistribution. This software has no restrictions from the copyright holder. </a:t>
            </a:r>
          </a:p>
          <a:p>
            <a:pPr>
              <a:spcBef>
                <a:spcPct val="0"/>
              </a:spcBef>
            </a:pPr>
            <a:r>
              <a:rPr lang="en-US" sz="4000" dirty="0"/>
              <a:t>Open source software usually can be downloaded from the Web at no cost. </a:t>
            </a:r>
            <a:endParaRPr lang="en-GB" sz="4000" dirty="0"/>
          </a:p>
        </p:txBody>
      </p:sp>
    </p:spTree>
  </p:cSld>
  <p:clrMapOvr>
    <a:masterClrMapping/>
  </p:clrMapOvr>
  <p:transition spd="slow"/>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1"/>
          <p:cNvSpPr>
            <a:spLocks noGrp="1"/>
          </p:cNvSpPr>
          <p:nvPr>
            <p:ph type="title"/>
          </p:nvPr>
        </p:nvSpPr>
        <p:spPr/>
        <p:txBody>
          <a:bodyPr/>
          <a:lstStyle/>
          <a:p>
            <a:r>
              <a:rPr lang="en-GB" sz="5400" dirty="0"/>
              <a:t>Public-domain software</a:t>
            </a:r>
          </a:p>
        </p:txBody>
      </p:sp>
      <p:sp>
        <p:nvSpPr>
          <p:cNvPr id="18435" name="Content Placeholder 2"/>
          <p:cNvSpPr>
            <a:spLocks noGrp="1"/>
          </p:cNvSpPr>
          <p:nvPr>
            <p:ph idx="1"/>
          </p:nvPr>
        </p:nvSpPr>
        <p:spPr>
          <a:xfrm>
            <a:off x="30163" y="1393825"/>
            <a:ext cx="9083675" cy="4983163"/>
          </a:xfrm>
        </p:spPr>
        <p:txBody>
          <a:bodyPr/>
          <a:lstStyle/>
          <a:p>
            <a:pPr>
              <a:spcBef>
                <a:spcPct val="0"/>
              </a:spcBef>
            </a:pPr>
            <a:r>
              <a:rPr lang="en-US" sz="4000" dirty="0"/>
              <a:t>Public-domain software has been donated for public use and has no copyright restrictions. </a:t>
            </a:r>
          </a:p>
          <a:p>
            <a:pPr>
              <a:spcBef>
                <a:spcPct val="0"/>
              </a:spcBef>
            </a:pPr>
            <a:r>
              <a:rPr lang="en-US" sz="4000" dirty="0"/>
              <a:t>Anyone can copy or distribute public-domain software to others at no cost. </a:t>
            </a:r>
            <a:endParaRPr lang="en-GB" sz="4000" dirty="0"/>
          </a:p>
        </p:txBody>
      </p:sp>
    </p:spTree>
  </p:cSld>
  <p:clrMapOvr>
    <a:masterClrMapping/>
  </p:clrMapOvr>
  <p:transition spd="slow"/>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p:cNvSpPr>
            <a:spLocks noGrp="1"/>
          </p:cNvSpPr>
          <p:nvPr>
            <p:ph type="title"/>
          </p:nvPr>
        </p:nvSpPr>
        <p:spPr/>
        <p:txBody>
          <a:bodyPr/>
          <a:lstStyle/>
          <a:p>
            <a:r>
              <a:rPr lang="en-GB" dirty="0"/>
              <a:t>Web-based software </a:t>
            </a:r>
          </a:p>
        </p:txBody>
      </p:sp>
      <p:sp>
        <p:nvSpPr>
          <p:cNvPr id="19459" name="Content Placeholder 2"/>
          <p:cNvSpPr>
            <a:spLocks noGrp="1"/>
          </p:cNvSpPr>
          <p:nvPr>
            <p:ph idx="1"/>
          </p:nvPr>
        </p:nvSpPr>
        <p:spPr>
          <a:xfrm>
            <a:off x="30163" y="1393825"/>
            <a:ext cx="9083675" cy="4983163"/>
          </a:xfrm>
        </p:spPr>
        <p:txBody>
          <a:bodyPr/>
          <a:lstStyle/>
          <a:p>
            <a:pPr>
              <a:spcBef>
                <a:spcPct val="0"/>
              </a:spcBef>
            </a:pPr>
            <a:r>
              <a:rPr lang="en-US" sz="3200" dirty="0"/>
              <a:t>Web-based software refers to programs hosted by a Web site. </a:t>
            </a:r>
          </a:p>
          <a:p>
            <a:pPr>
              <a:spcBef>
                <a:spcPct val="0"/>
              </a:spcBef>
            </a:pPr>
            <a:r>
              <a:rPr lang="en-US" sz="3200" dirty="0"/>
              <a:t>Users access and interact with Web-based software from any computer or device that is connected to the Internet. </a:t>
            </a:r>
          </a:p>
          <a:p>
            <a:pPr>
              <a:spcBef>
                <a:spcPct val="0"/>
              </a:spcBef>
            </a:pPr>
            <a:r>
              <a:rPr lang="en-US" sz="3200" dirty="0"/>
              <a:t>Many Web sites allow free access to their programs; some charge a fee. </a:t>
            </a:r>
          </a:p>
          <a:p>
            <a:pPr>
              <a:spcBef>
                <a:spcPct val="0"/>
              </a:spcBef>
            </a:pPr>
            <a:r>
              <a:rPr lang="en-US" sz="3200" dirty="0"/>
              <a:t>Examples of Web-based software include e-mail, Website builders, online games, travel and mapping software ,</a:t>
            </a:r>
            <a:r>
              <a:rPr lang="en-US" sz="3200" dirty="0" err="1"/>
              <a:t>e.t.c</a:t>
            </a:r>
            <a:r>
              <a:rPr lang="en-US" sz="3200" dirty="0"/>
              <a:t>.</a:t>
            </a:r>
            <a:endParaRPr lang="en-GB" sz="3200" dirty="0"/>
          </a:p>
        </p:txBody>
      </p:sp>
    </p:spTree>
  </p:cSld>
  <p:clrMapOvr>
    <a:masterClrMapping/>
  </p:clrMapOvr>
  <p:transition spd="slow"/>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itle 1"/>
          <p:cNvSpPr>
            <a:spLocks noGrp="1"/>
          </p:cNvSpPr>
          <p:nvPr>
            <p:ph type="title"/>
          </p:nvPr>
        </p:nvSpPr>
        <p:spPr/>
        <p:txBody>
          <a:bodyPr/>
          <a:lstStyle/>
          <a:p>
            <a:r>
              <a:rPr lang="en-GB"/>
              <a:t>Web-based software</a:t>
            </a:r>
          </a:p>
        </p:txBody>
      </p:sp>
      <p:sp>
        <p:nvSpPr>
          <p:cNvPr id="20483" name="Content Placeholder 2"/>
          <p:cNvSpPr>
            <a:spLocks noGrp="1"/>
          </p:cNvSpPr>
          <p:nvPr>
            <p:ph idx="1"/>
          </p:nvPr>
        </p:nvSpPr>
        <p:spPr>
          <a:xfrm>
            <a:off x="30163" y="1393825"/>
            <a:ext cx="9083675" cy="4983163"/>
          </a:xfrm>
        </p:spPr>
        <p:txBody>
          <a:bodyPr/>
          <a:lstStyle/>
          <a:p>
            <a:pPr>
              <a:spcBef>
                <a:spcPct val="0"/>
              </a:spcBef>
            </a:pPr>
            <a:endParaRPr lang="en-GB"/>
          </a:p>
        </p:txBody>
      </p:sp>
      <p:pic>
        <p:nvPicPr>
          <p:cNvPr id="20484" name="Picture 2"/>
          <p:cNvPicPr>
            <a:picLocks noChangeAspect="1" noChangeArrowheads="1"/>
          </p:cNvPicPr>
          <p:nvPr/>
        </p:nvPicPr>
        <p:blipFill>
          <a:blip r:embed="rId2"/>
          <a:srcRect/>
          <a:stretch>
            <a:fillRect/>
          </a:stretch>
        </p:blipFill>
        <p:spPr bwMode="auto">
          <a:xfrm>
            <a:off x="0" y="1295400"/>
            <a:ext cx="9144000" cy="5070475"/>
          </a:xfrm>
          <a:prstGeom prst="rect">
            <a:avLst/>
          </a:prstGeom>
          <a:noFill/>
          <a:ln w="9525">
            <a:noFill/>
            <a:miter lim="800000"/>
            <a:headEnd/>
            <a:tailEnd/>
          </a:ln>
          <a:effectLst/>
        </p:spPr>
      </p:pic>
    </p:spTree>
  </p:cSld>
  <p:clrMapOvr>
    <a:masterClrMapping/>
  </p:clrMapOvr>
  <p:transition spd="slow"/>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r>
              <a:rPr lang="en-US" sz="3600" dirty="0"/>
              <a:t>Special Purpose (Specialized) Software</a:t>
            </a:r>
            <a:endParaRPr lang="en-GB" sz="3600" dirty="0"/>
          </a:p>
        </p:txBody>
      </p:sp>
      <p:sp>
        <p:nvSpPr>
          <p:cNvPr id="18435" name="Content Placeholder 2"/>
          <p:cNvSpPr>
            <a:spLocks noGrp="1"/>
          </p:cNvSpPr>
          <p:nvPr>
            <p:ph idx="1"/>
          </p:nvPr>
        </p:nvSpPr>
        <p:spPr>
          <a:xfrm>
            <a:off x="30163" y="1393825"/>
            <a:ext cx="9083675" cy="4983163"/>
          </a:xfrm>
        </p:spPr>
        <p:txBody>
          <a:bodyPr/>
          <a:lstStyle/>
          <a:p>
            <a:pPr marL="0" indent="0">
              <a:spcBef>
                <a:spcPct val="0"/>
              </a:spcBef>
              <a:buFont typeface="Wingdings" pitchFamily="2" charset="2"/>
              <a:buNone/>
              <a:defRPr/>
            </a:pPr>
            <a:r>
              <a:rPr lang="en-US" dirty="0"/>
              <a:t>This refers to computer programs developed and dedicated to accomplish  particular jobs only.</a:t>
            </a:r>
          </a:p>
          <a:p>
            <a:pPr marL="0" indent="0">
              <a:spcBef>
                <a:spcPct val="0"/>
              </a:spcBef>
              <a:buFont typeface="Wingdings" pitchFamily="2" charset="2"/>
              <a:buNone/>
              <a:defRPr/>
            </a:pPr>
            <a:r>
              <a:rPr lang="en-US" dirty="0"/>
              <a:t>Programs that run on special purpose computers  like ATMs are special purpose software.</a:t>
            </a:r>
          </a:p>
          <a:p>
            <a:pPr marL="0" indent="0">
              <a:spcBef>
                <a:spcPct val="0"/>
              </a:spcBef>
              <a:buFont typeface="Wingdings" pitchFamily="2" charset="2"/>
              <a:buNone/>
              <a:defRPr/>
            </a:pPr>
            <a:r>
              <a:rPr lang="en-US" dirty="0"/>
              <a:t>Other Examples of specialized software include:</a:t>
            </a:r>
          </a:p>
          <a:p>
            <a:pPr>
              <a:spcBef>
                <a:spcPct val="0"/>
              </a:spcBef>
              <a:defRPr/>
            </a:pPr>
            <a:r>
              <a:rPr lang="en-US" dirty="0"/>
              <a:t>Business – Transaction and Sales Management  software.</a:t>
            </a:r>
          </a:p>
          <a:p>
            <a:pPr>
              <a:spcBef>
                <a:spcPct val="0"/>
              </a:spcBef>
              <a:defRPr/>
            </a:pPr>
            <a:r>
              <a:rPr lang="en-US" dirty="0"/>
              <a:t>Science and Engineering software etc..</a:t>
            </a:r>
            <a:endParaRPr lang="en-GB" dirty="0"/>
          </a:p>
          <a:p>
            <a:pPr marL="0" indent="0">
              <a:spcBef>
                <a:spcPct val="0"/>
              </a:spcBef>
              <a:buFont typeface="Wingdings" pitchFamily="2" charset="2"/>
              <a:buNone/>
              <a:defRPr/>
            </a:pPr>
            <a:endParaRPr lang="en-US" dirty="0"/>
          </a:p>
        </p:txBody>
      </p:sp>
      <p:sp>
        <p:nvSpPr>
          <p:cNvPr id="21508" name="Date Placeholder 3"/>
          <p:cNvSpPr>
            <a:spLocks noGrp="1"/>
          </p:cNvSpPr>
          <p:nvPr>
            <p:ph type="dt" sz="quarter" idx="4294967295"/>
          </p:nvPr>
        </p:nvSpPr>
        <p:spPr bwMode="auto">
          <a:xfrm>
            <a:off x="0" y="6381750"/>
            <a:ext cx="2209800" cy="476250"/>
          </a:xfrm>
          <a:prstGeom prst="rect">
            <a:avLst/>
          </a:prstGeom>
          <a:noFill/>
          <a:ln>
            <a:miter lim="800000"/>
            <a:headEnd/>
            <a:tailEnd/>
          </a:ln>
        </p:spPr>
        <p:txBody>
          <a:bodyPr/>
          <a:lstStyle/>
          <a:p>
            <a:pPr eaLnBrk="1" hangingPunct="1"/>
            <a:r>
              <a:rPr lang="en-US"/>
              <a:t> </a:t>
            </a:r>
          </a:p>
        </p:txBody>
      </p:sp>
    </p:spTree>
  </p:cSld>
  <p:clrMapOvr>
    <a:masterClrMapping/>
  </p:clrMapOvr>
  <p:transition spd="slow"/>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itle 1"/>
          <p:cNvSpPr>
            <a:spLocks noGrp="1"/>
          </p:cNvSpPr>
          <p:nvPr>
            <p:ph type="title"/>
          </p:nvPr>
        </p:nvSpPr>
        <p:spPr/>
        <p:txBody>
          <a:bodyPr/>
          <a:lstStyle/>
          <a:p>
            <a:r>
              <a:rPr lang="en-US" dirty="0"/>
              <a:t>General </a:t>
            </a:r>
            <a:r>
              <a:rPr lang="en-US"/>
              <a:t>purpose software</a:t>
            </a:r>
            <a:endParaRPr lang="en-GB" dirty="0"/>
          </a:p>
        </p:txBody>
      </p:sp>
      <p:sp>
        <p:nvSpPr>
          <p:cNvPr id="22531" name="Content Placeholder 2"/>
          <p:cNvSpPr>
            <a:spLocks noGrp="1"/>
          </p:cNvSpPr>
          <p:nvPr>
            <p:ph idx="1"/>
          </p:nvPr>
        </p:nvSpPr>
        <p:spPr>
          <a:xfrm>
            <a:off x="30163" y="1393825"/>
            <a:ext cx="9083675" cy="4983163"/>
          </a:xfrm>
        </p:spPr>
        <p:txBody>
          <a:bodyPr/>
          <a:lstStyle/>
          <a:p>
            <a:pPr>
              <a:spcBef>
                <a:spcPct val="0"/>
              </a:spcBef>
            </a:pPr>
            <a:r>
              <a:rPr lang="en-US" sz="3600" dirty="0"/>
              <a:t>This refers to a Wide a variety of  application programs that perform many common tasks.</a:t>
            </a:r>
          </a:p>
          <a:p>
            <a:pPr>
              <a:spcBef>
                <a:spcPct val="0"/>
              </a:spcBef>
            </a:pPr>
            <a:r>
              <a:rPr lang="en-US" sz="3600" dirty="0"/>
              <a:t>Varieties of General purpose application programs include Word processing programs, Spreadsheet programs,  web browsers, Graphics programs, etc.</a:t>
            </a:r>
            <a:endParaRPr lang="en-GB" sz="3600" dirty="0"/>
          </a:p>
        </p:txBody>
      </p:sp>
    </p:spTree>
  </p:cSld>
  <p:clrMapOvr>
    <a:masterClrMapping/>
  </p:clrMapOvr>
  <p:transition spd="slow"/>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itle 1"/>
          <p:cNvSpPr>
            <a:spLocks noGrp="1"/>
          </p:cNvSpPr>
          <p:nvPr>
            <p:ph type="title"/>
          </p:nvPr>
        </p:nvSpPr>
        <p:spPr/>
        <p:txBody>
          <a:bodyPr/>
          <a:lstStyle/>
          <a:p>
            <a:r>
              <a:rPr lang="en-US" sz="3200" b="1" dirty="0"/>
              <a:t>6.2.2 Uses of Popular Application software packages and their Examples</a:t>
            </a:r>
            <a:endParaRPr lang="en-GB" sz="3200" b="1" dirty="0"/>
          </a:p>
        </p:txBody>
      </p:sp>
      <p:sp>
        <p:nvSpPr>
          <p:cNvPr id="23555" name="Content Placeholder 2"/>
          <p:cNvSpPr>
            <a:spLocks noGrp="1"/>
          </p:cNvSpPr>
          <p:nvPr>
            <p:ph idx="1"/>
          </p:nvPr>
        </p:nvSpPr>
        <p:spPr>
          <a:xfrm>
            <a:off x="30163" y="1393825"/>
            <a:ext cx="9083675" cy="4983163"/>
          </a:xfrm>
        </p:spPr>
        <p:txBody>
          <a:bodyPr/>
          <a:lstStyle/>
          <a:p>
            <a:pPr>
              <a:spcBef>
                <a:spcPct val="0"/>
              </a:spcBef>
            </a:pPr>
            <a:r>
              <a:rPr lang="en-GB" sz="3600" dirty="0"/>
              <a:t>(A). Word Processors – Used for producing textual documents like letters, notes, reports, memos, etc. Examples Include:</a:t>
            </a:r>
          </a:p>
          <a:p>
            <a:pPr>
              <a:spcBef>
                <a:spcPct val="0"/>
              </a:spcBef>
            </a:pPr>
            <a:r>
              <a:rPr lang="en-GB" sz="3600" dirty="0"/>
              <a:t>  WordPerfect, </a:t>
            </a:r>
          </a:p>
          <a:p>
            <a:pPr>
              <a:spcBef>
                <a:spcPct val="0"/>
              </a:spcBef>
            </a:pPr>
            <a:r>
              <a:rPr lang="en-GB" sz="3600" dirty="0"/>
              <a:t>Lotus Word Pro, </a:t>
            </a:r>
          </a:p>
          <a:p>
            <a:pPr>
              <a:spcBef>
                <a:spcPct val="0"/>
              </a:spcBef>
            </a:pPr>
            <a:r>
              <a:rPr lang="en-GB" sz="3600" dirty="0"/>
              <a:t>Word Star, </a:t>
            </a:r>
          </a:p>
          <a:p>
            <a:pPr>
              <a:spcBef>
                <a:spcPct val="0"/>
              </a:spcBef>
            </a:pPr>
            <a:r>
              <a:rPr lang="en-GB" sz="3600" dirty="0"/>
              <a:t>OpenOffice.org Writer, </a:t>
            </a:r>
          </a:p>
          <a:p>
            <a:pPr>
              <a:spcBef>
                <a:spcPct val="0"/>
              </a:spcBef>
            </a:pPr>
            <a:endParaRPr lang="en-US" sz="3600" dirty="0"/>
          </a:p>
        </p:txBody>
      </p:sp>
    </p:spTree>
  </p:cSld>
  <p:clrMapOvr>
    <a:masterClrMapping/>
  </p:clrMapOvr>
  <p:transition spd="slow"/>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itle 1"/>
          <p:cNvSpPr>
            <a:spLocks noGrp="1"/>
          </p:cNvSpPr>
          <p:nvPr>
            <p:ph type="title"/>
          </p:nvPr>
        </p:nvSpPr>
        <p:spPr/>
        <p:txBody>
          <a:bodyPr/>
          <a:lstStyle/>
          <a:p>
            <a:r>
              <a:rPr lang="en-US" sz="3600"/>
              <a:t>Uses of Popular Application software varieties and their Examples</a:t>
            </a:r>
          </a:p>
        </p:txBody>
      </p:sp>
      <p:sp>
        <p:nvSpPr>
          <p:cNvPr id="24579" name="Content Placeholder 2"/>
          <p:cNvSpPr>
            <a:spLocks noGrp="1"/>
          </p:cNvSpPr>
          <p:nvPr>
            <p:ph idx="1"/>
          </p:nvPr>
        </p:nvSpPr>
        <p:spPr>
          <a:xfrm>
            <a:off x="30163" y="1393825"/>
            <a:ext cx="9083675" cy="4983163"/>
          </a:xfrm>
        </p:spPr>
        <p:txBody>
          <a:bodyPr/>
          <a:lstStyle/>
          <a:p>
            <a:pPr>
              <a:spcBef>
                <a:spcPct val="0"/>
              </a:spcBef>
              <a:buNone/>
            </a:pPr>
            <a:r>
              <a:rPr lang="en-GB" sz="3600" dirty="0"/>
              <a:t>(B). Spread sheet software - Used for performing  calculations, and the creating of graphs. Examples include: </a:t>
            </a:r>
          </a:p>
          <a:p>
            <a:pPr>
              <a:spcBef>
                <a:spcPct val="0"/>
              </a:spcBef>
            </a:pPr>
            <a:r>
              <a:rPr lang="en-GB" sz="3600" dirty="0"/>
              <a:t> Microsoft Excel, </a:t>
            </a:r>
          </a:p>
          <a:p>
            <a:pPr>
              <a:spcBef>
                <a:spcPct val="0"/>
              </a:spcBef>
            </a:pPr>
            <a:r>
              <a:rPr lang="en-GB" sz="3600" dirty="0"/>
              <a:t>Lotus 1-2-3, </a:t>
            </a:r>
          </a:p>
          <a:p>
            <a:pPr>
              <a:spcBef>
                <a:spcPct val="0"/>
              </a:spcBef>
            </a:pPr>
            <a:r>
              <a:rPr lang="en-GB" sz="3600" dirty="0" err="1"/>
              <a:t>KSpread</a:t>
            </a:r>
            <a:r>
              <a:rPr lang="en-GB" sz="3600" dirty="0"/>
              <a:t>, </a:t>
            </a:r>
          </a:p>
          <a:p>
            <a:pPr>
              <a:spcBef>
                <a:spcPct val="0"/>
              </a:spcBef>
            </a:pPr>
            <a:r>
              <a:rPr lang="en-GB" sz="3600" dirty="0"/>
              <a:t>OpenOffice.org  Calc, </a:t>
            </a:r>
          </a:p>
          <a:p>
            <a:pPr>
              <a:spcBef>
                <a:spcPct val="0"/>
              </a:spcBef>
            </a:pPr>
            <a:endParaRPr lang="en-US" sz="3600" dirty="0"/>
          </a:p>
        </p:txBody>
      </p:sp>
    </p:spTree>
  </p:cSld>
  <p:clrMapOvr>
    <a:masterClrMapping/>
  </p:clrMapOvr>
  <p:transition spd="slow"/>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r>
              <a:rPr lang="en-US" sz="4000" b="1" dirty="0"/>
              <a:t>6.1.1 Types of system software</a:t>
            </a:r>
            <a:endParaRPr lang="en-GB" sz="4000" b="1" dirty="0"/>
          </a:p>
        </p:txBody>
      </p:sp>
      <p:sp>
        <p:nvSpPr>
          <p:cNvPr id="3075" name="Subtitle 2"/>
          <p:cNvSpPr>
            <a:spLocks noGrp="1"/>
          </p:cNvSpPr>
          <p:nvPr>
            <p:ph sz="half" idx="1"/>
          </p:nvPr>
        </p:nvSpPr>
        <p:spPr>
          <a:xfrm>
            <a:off x="0" y="1036637"/>
            <a:ext cx="9144000" cy="5516563"/>
          </a:xfrm>
        </p:spPr>
        <p:txBody>
          <a:bodyPr/>
          <a:lstStyle/>
          <a:p>
            <a:r>
              <a:rPr lang="en-US" sz="3600" dirty="0"/>
              <a:t>System software is a set of programs that control or maintain all the operations of the computer and its devices, such as the CPU, communication links, and peripheral devices.</a:t>
            </a:r>
          </a:p>
          <a:p>
            <a:r>
              <a:rPr lang="en-US" sz="3600" i="1" dirty="0"/>
              <a:t>System Software Includes:</a:t>
            </a:r>
            <a:endParaRPr lang="en-GB" sz="3600" i="1" dirty="0"/>
          </a:p>
          <a:p>
            <a:pPr lvl="1"/>
            <a:r>
              <a:rPr lang="en-GB" sz="3200" dirty="0"/>
              <a:t>An Operating system, </a:t>
            </a:r>
          </a:p>
          <a:p>
            <a:pPr lvl="1"/>
            <a:r>
              <a:rPr lang="en-GB" sz="2800" dirty="0"/>
              <a:t>Device </a:t>
            </a:r>
            <a:r>
              <a:rPr lang="en-GB" sz="3200" dirty="0"/>
              <a:t>Drivers, </a:t>
            </a:r>
            <a:r>
              <a:rPr lang="en-GB" sz="2800" dirty="0"/>
              <a:t>Firmware,</a:t>
            </a:r>
            <a:endParaRPr lang="en-GB" sz="3200" dirty="0"/>
          </a:p>
          <a:p>
            <a:pPr lvl="1"/>
            <a:r>
              <a:rPr lang="en-GB" sz="3200" dirty="0"/>
              <a:t>Utility Programs and</a:t>
            </a:r>
          </a:p>
          <a:p>
            <a:pPr lvl="1"/>
            <a:r>
              <a:rPr lang="en-GB" sz="3200" dirty="0"/>
              <a:t>Programming </a:t>
            </a:r>
            <a:r>
              <a:rPr lang="en-GB" sz="3200" dirty="0" err="1"/>
              <a:t>Languages,</a:t>
            </a:r>
            <a:r>
              <a:rPr lang="en-GB" dirty="0" err="1"/>
              <a:t>Translators</a:t>
            </a:r>
            <a:r>
              <a:rPr lang="en-GB" dirty="0"/>
              <a:t> and Library Programs</a:t>
            </a:r>
            <a:endParaRPr lang="en-GB" sz="3200" dirty="0"/>
          </a:p>
        </p:txBody>
      </p:sp>
    </p:spTree>
    <p:extLst>
      <p:ext uri="{BB962C8B-B14F-4D97-AF65-F5344CB8AC3E}">
        <p14:creationId xmlns:p14="http://schemas.microsoft.com/office/powerpoint/2010/main" val="2097540194"/>
      </p:ext>
    </p:extLst>
  </p:cSld>
  <p:clrMapOvr>
    <a:masterClrMapping/>
  </p:clrMapOvr>
  <p:transition spd="slow"/>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Title 1"/>
          <p:cNvSpPr>
            <a:spLocks noGrp="1"/>
          </p:cNvSpPr>
          <p:nvPr>
            <p:ph type="title"/>
          </p:nvPr>
        </p:nvSpPr>
        <p:spPr/>
        <p:txBody>
          <a:bodyPr/>
          <a:lstStyle/>
          <a:p>
            <a:r>
              <a:rPr lang="en-US" sz="3600"/>
              <a:t>Uses of Popular Application software varieties and their Examples</a:t>
            </a:r>
          </a:p>
        </p:txBody>
      </p:sp>
      <p:sp>
        <p:nvSpPr>
          <p:cNvPr id="25603" name="Content Placeholder 2"/>
          <p:cNvSpPr>
            <a:spLocks noGrp="1"/>
          </p:cNvSpPr>
          <p:nvPr>
            <p:ph idx="1"/>
          </p:nvPr>
        </p:nvSpPr>
        <p:spPr>
          <a:xfrm>
            <a:off x="30163" y="1393825"/>
            <a:ext cx="9083675" cy="4983163"/>
          </a:xfrm>
        </p:spPr>
        <p:txBody>
          <a:bodyPr/>
          <a:lstStyle/>
          <a:p>
            <a:pPr>
              <a:spcBef>
                <a:spcPct val="0"/>
              </a:spcBef>
              <a:buNone/>
            </a:pPr>
            <a:r>
              <a:rPr lang="en-GB" dirty="0"/>
              <a:t> (C).Database management software  (DBMS)- Used to create and manage an organized collection of related and structured information (a database). Examples include: </a:t>
            </a:r>
          </a:p>
          <a:p>
            <a:pPr>
              <a:spcBef>
                <a:spcPct val="0"/>
              </a:spcBef>
            </a:pPr>
            <a:r>
              <a:rPr lang="en-GB" dirty="0"/>
              <a:t> Lotus Approach, </a:t>
            </a:r>
          </a:p>
          <a:p>
            <a:pPr>
              <a:spcBef>
                <a:spcPct val="0"/>
              </a:spcBef>
            </a:pPr>
            <a:r>
              <a:rPr lang="en-GB" dirty="0"/>
              <a:t>Microsoft Access, </a:t>
            </a:r>
          </a:p>
          <a:p>
            <a:pPr>
              <a:spcBef>
                <a:spcPct val="0"/>
              </a:spcBef>
            </a:pPr>
            <a:r>
              <a:rPr lang="en-GB" dirty="0"/>
              <a:t>OpenOffice.org Base, </a:t>
            </a:r>
          </a:p>
          <a:p>
            <a:pPr>
              <a:spcBef>
                <a:spcPct val="0"/>
              </a:spcBef>
            </a:pPr>
            <a:r>
              <a:rPr lang="en-GB" dirty="0"/>
              <a:t>Corel Paradox, </a:t>
            </a:r>
          </a:p>
          <a:p>
            <a:pPr>
              <a:spcBef>
                <a:spcPct val="0"/>
              </a:spcBef>
            </a:pPr>
            <a:endParaRPr lang="en-US" dirty="0"/>
          </a:p>
        </p:txBody>
      </p:sp>
    </p:spTree>
  </p:cSld>
  <p:clrMapOvr>
    <a:masterClrMapping/>
  </p:clrMapOvr>
  <p:transition spd="slow"/>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itle 1"/>
          <p:cNvSpPr>
            <a:spLocks noGrp="1"/>
          </p:cNvSpPr>
          <p:nvPr>
            <p:ph type="title"/>
          </p:nvPr>
        </p:nvSpPr>
        <p:spPr/>
        <p:txBody>
          <a:bodyPr/>
          <a:lstStyle/>
          <a:p>
            <a:r>
              <a:rPr lang="en-US" sz="3600"/>
              <a:t>Uses of Popular Application software varieties and their Examples</a:t>
            </a:r>
          </a:p>
        </p:txBody>
      </p:sp>
      <p:sp>
        <p:nvSpPr>
          <p:cNvPr id="26627" name="Content Placeholder 2"/>
          <p:cNvSpPr>
            <a:spLocks noGrp="1"/>
          </p:cNvSpPr>
          <p:nvPr>
            <p:ph idx="1"/>
          </p:nvPr>
        </p:nvSpPr>
        <p:spPr>
          <a:xfrm>
            <a:off x="30163" y="1393825"/>
            <a:ext cx="9083675" cy="4983163"/>
          </a:xfrm>
        </p:spPr>
        <p:txBody>
          <a:bodyPr/>
          <a:lstStyle/>
          <a:p>
            <a:pPr>
              <a:spcBef>
                <a:spcPct val="0"/>
              </a:spcBef>
              <a:buNone/>
            </a:pPr>
            <a:r>
              <a:rPr lang="en-GB" dirty="0"/>
              <a:t>(D). Presentation software - These applications are used for making presentations and slide shows that can aid a speech presentation. Examples include: </a:t>
            </a:r>
          </a:p>
          <a:p>
            <a:pPr>
              <a:spcBef>
                <a:spcPct val="0"/>
              </a:spcBef>
            </a:pPr>
            <a:r>
              <a:rPr lang="en-GB" dirty="0" err="1"/>
              <a:t>Screencast</a:t>
            </a:r>
            <a:r>
              <a:rPr lang="en-GB" dirty="0"/>
              <a:t> , </a:t>
            </a:r>
          </a:p>
          <a:p>
            <a:pPr>
              <a:spcBef>
                <a:spcPct val="0"/>
              </a:spcBef>
            </a:pPr>
            <a:r>
              <a:rPr lang="en-GB" dirty="0"/>
              <a:t>Microsoft PowerPoint, </a:t>
            </a:r>
          </a:p>
          <a:p>
            <a:pPr>
              <a:spcBef>
                <a:spcPct val="0"/>
              </a:spcBef>
            </a:pPr>
            <a:r>
              <a:rPr lang="en-GB" dirty="0"/>
              <a:t>OpenOffice.org Impress, </a:t>
            </a:r>
          </a:p>
          <a:p>
            <a:pPr>
              <a:spcBef>
                <a:spcPct val="0"/>
              </a:spcBef>
            </a:pPr>
            <a:r>
              <a:rPr lang="en-GB" dirty="0"/>
              <a:t>Adobe Persuasion,</a:t>
            </a:r>
          </a:p>
          <a:p>
            <a:pPr>
              <a:spcBef>
                <a:spcPct val="0"/>
              </a:spcBef>
            </a:pPr>
            <a:endParaRPr lang="en-US" dirty="0"/>
          </a:p>
        </p:txBody>
      </p:sp>
    </p:spTree>
  </p:cSld>
  <p:clrMapOvr>
    <a:masterClrMapping/>
  </p:clrMapOvr>
  <p:transition spd="slow"/>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Title 1"/>
          <p:cNvSpPr>
            <a:spLocks noGrp="1"/>
          </p:cNvSpPr>
          <p:nvPr>
            <p:ph type="title"/>
          </p:nvPr>
        </p:nvSpPr>
        <p:spPr/>
        <p:txBody>
          <a:bodyPr/>
          <a:lstStyle/>
          <a:p>
            <a:r>
              <a:rPr lang="en-US"/>
              <a:t>E) Communications software</a:t>
            </a:r>
            <a:endParaRPr lang="en-GB"/>
          </a:p>
        </p:txBody>
      </p:sp>
      <p:sp>
        <p:nvSpPr>
          <p:cNvPr id="27651" name="Content Placeholder 2"/>
          <p:cNvSpPr>
            <a:spLocks noGrp="1"/>
          </p:cNvSpPr>
          <p:nvPr>
            <p:ph idx="1"/>
          </p:nvPr>
        </p:nvSpPr>
        <p:spPr>
          <a:xfrm>
            <a:off x="30163" y="1393825"/>
            <a:ext cx="9083675" cy="4983163"/>
          </a:xfrm>
        </p:spPr>
        <p:txBody>
          <a:bodyPr/>
          <a:lstStyle/>
          <a:p>
            <a:pPr>
              <a:spcBef>
                <a:spcPct val="0"/>
              </a:spcBef>
            </a:pPr>
            <a:r>
              <a:rPr lang="en-US"/>
              <a:t>One of the main reasons people use computers is to communicate and share information with others. A variety of communications software options exist. Common communications software includes Web browsers, e-mail software, chat rooms, newsgroups, Text messaging, FTP programs, blog software,  and teleconferencing software.</a:t>
            </a:r>
            <a:endParaRPr lang="en-GB"/>
          </a:p>
        </p:txBody>
      </p:sp>
    </p:spTree>
  </p:cSld>
  <p:clrMapOvr>
    <a:masterClrMapping/>
  </p:clrMapOvr>
  <p:transition spd="slow"/>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Title 1"/>
          <p:cNvSpPr>
            <a:spLocks noGrp="1"/>
          </p:cNvSpPr>
          <p:nvPr>
            <p:ph type="title"/>
          </p:nvPr>
        </p:nvSpPr>
        <p:spPr/>
        <p:txBody>
          <a:bodyPr/>
          <a:lstStyle/>
          <a:p>
            <a:r>
              <a:rPr lang="en-US" sz="3600"/>
              <a:t>Uses of Popular Application software varieties and their Examples</a:t>
            </a:r>
          </a:p>
        </p:txBody>
      </p:sp>
      <p:sp>
        <p:nvSpPr>
          <p:cNvPr id="3" name="Content Placeholder 2"/>
          <p:cNvSpPr>
            <a:spLocks noGrp="1"/>
          </p:cNvSpPr>
          <p:nvPr>
            <p:ph idx="1"/>
          </p:nvPr>
        </p:nvSpPr>
        <p:spPr>
          <a:xfrm>
            <a:off x="30163" y="1393825"/>
            <a:ext cx="9083675" cy="4983163"/>
          </a:xfrm>
        </p:spPr>
        <p:txBody>
          <a:bodyPr/>
          <a:lstStyle/>
          <a:p>
            <a:pPr>
              <a:spcBef>
                <a:spcPct val="0"/>
              </a:spcBef>
              <a:defRPr/>
            </a:pPr>
            <a:r>
              <a:rPr lang="en-GB" dirty="0"/>
              <a:t> (F).Computer aided design (CAD) software - Used by engineers and architects to produce technical drawings</a:t>
            </a:r>
            <a:r>
              <a:rPr lang="en-US" dirty="0"/>
              <a:t> such as </a:t>
            </a:r>
            <a:r>
              <a:rPr lang="en-US" b="0" dirty="0"/>
              <a:t>designs of  building structures and floor plans</a:t>
            </a:r>
            <a:endParaRPr lang="en-GB" dirty="0"/>
          </a:p>
          <a:p>
            <a:pPr marL="0" indent="0">
              <a:spcBef>
                <a:spcPct val="0"/>
              </a:spcBef>
              <a:buFont typeface="Wingdings" pitchFamily="2" charset="2"/>
              <a:buNone/>
              <a:defRPr/>
            </a:pPr>
            <a:r>
              <a:rPr lang="en-GB" dirty="0"/>
              <a:t>Examples include </a:t>
            </a:r>
          </a:p>
          <a:p>
            <a:pPr>
              <a:spcBef>
                <a:spcPct val="0"/>
              </a:spcBef>
              <a:defRPr/>
            </a:pPr>
            <a:r>
              <a:rPr lang="en-GB" dirty="0"/>
              <a:t> </a:t>
            </a:r>
            <a:r>
              <a:rPr lang="en-GB" dirty="0" err="1"/>
              <a:t>ArchiCAD</a:t>
            </a:r>
            <a:r>
              <a:rPr lang="en-GB" dirty="0"/>
              <a:t>, </a:t>
            </a:r>
          </a:p>
          <a:p>
            <a:pPr>
              <a:spcBef>
                <a:spcPct val="0"/>
              </a:spcBef>
              <a:defRPr/>
            </a:pPr>
            <a:r>
              <a:rPr lang="en-GB" dirty="0"/>
              <a:t>AutoCAD, </a:t>
            </a:r>
            <a:r>
              <a:rPr lang="en-GB" dirty="0" err="1"/>
              <a:t>e.t.c</a:t>
            </a:r>
            <a:r>
              <a:rPr lang="en-GB" dirty="0"/>
              <a:t>.</a:t>
            </a:r>
          </a:p>
          <a:p>
            <a:pPr>
              <a:defRPr/>
            </a:pPr>
            <a:endParaRPr lang="en-US" dirty="0"/>
          </a:p>
        </p:txBody>
      </p:sp>
    </p:spTree>
  </p:cSld>
  <p:clrMapOvr>
    <a:masterClrMapping/>
  </p:clrMapOvr>
  <p:transition spd="slow"/>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Title 1"/>
          <p:cNvSpPr>
            <a:spLocks noGrp="1"/>
          </p:cNvSpPr>
          <p:nvPr>
            <p:ph type="title"/>
          </p:nvPr>
        </p:nvSpPr>
        <p:spPr/>
        <p:txBody>
          <a:bodyPr/>
          <a:lstStyle/>
          <a:p>
            <a:r>
              <a:rPr lang="en-US"/>
              <a:t>CAD software - illustration</a:t>
            </a:r>
          </a:p>
        </p:txBody>
      </p:sp>
      <p:sp>
        <p:nvSpPr>
          <p:cNvPr id="29699" name="Content Placeholder 2"/>
          <p:cNvSpPr>
            <a:spLocks noGrp="1"/>
          </p:cNvSpPr>
          <p:nvPr>
            <p:ph idx="1"/>
          </p:nvPr>
        </p:nvSpPr>
        <p:spPr>
          <a:xfrm>
            <a:off x="30163" y="1393825"/>
            <a:ext cx="9083675" cy="4983163"/>
          </a:xfrm>
        </p:spPr>
        <p:txBody>
          <a:bodyPr/>
          <a:lstStyle/>
          <a:p>
            <a:pPr>
              <a:spcBef>
                <a:spcPct val="0"/>
              </a:spcBef>
            </a:pPr>
            <a:endParaRPr lang="en-GB"/>
          </a:p>
        </p:txBody>
      </p:sp>
      <p:pic>
        <p:nvPicPr>
          <p:cNvPr id="29700" name="Picture 2"/>
          <p:cNvPicPr>
            <a:picLocks noChangeAspect="1" noChangeArrowheads="1"/>
          </p:cNvPicPr>
          <p:nvPr/>
        </p:nvPicPr>
        <p:blipFill>
          <a:blip r:embed="rId2"/>
          <a:srcRect/>
          <a:stretch>
            <a:fillRect/>
          </a:stretch>
        </p:blipFill>
        <p:spPr bwMode="auto">
          <a:xfrm>
            <a:off x="0" y="1208088"/>
            <a:ext cx="9161463" cy="5649912"/>
          </a:xfrm>
          <a:prstGeom prst="rect">
            <a:avLst/>
          </a:prstGeom>
          <a:noFill/>
          <a:ln w="9525">
            <a:noFill/>
            <a:miter lim="800000"/>
            <a:headEnd/>
            <a:tailEnd/>
          </a:ln>
          <a:effectLst/>
        </p:spPr>
      </p:pic>
    </p:spTree>
  </p:cSld>
  <p:clrMapOvr>
    <a:masterClrMapping/>
  </p:clrMapOvr>
  <p:transition spd="slow"/>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Title 1"/>
          <p:cNvSpPr>
            <a:spLocks noGrp="1"/>
          </p:cNvSpPr>
          <p:nvPr>
            <p:ph type="title"/>
          </p:nvPr>
        </p:nvSpPr>
        <p:spPr/>
        <p:txBody>
          <a:bodyPr/>
          <a:lstStyle/>
          <a:p>
            <a:r>
              <a:rPr lang="en-US" sz="3600"/>
              <a:t>Uses of Popular Application software varieties and their Examples</a:t>
            </a:r>
          </a:p>
        </p:txBody>
      </p:sp>
      <p:sp>
        <p:nvSpPr>
          <p:cNvPr id="30723" name="Content Placeholder 2"/>
          <p:cNvSpPr>
            <a:spLocks noGrp="1"/>
          </p:cNvSpPr>
          <p:nvPr>
            <p:ph idx="1"/>
          </p:nvPr>
        </p:nvSpPr>
        <p:spPr>
          <a:xfrm>
            <a:off x="30163" y="1393825"/>
            <a:ext cx="9083675" cy="4983163"/>
          </a:xfrm>
        </p:spPr>
        <p:txBody>
          <a:bodyPr/>
          <a:lstStyle/>
          <a:p>
            <a:pPr>
              <a:spcBef>
                <a:spcPct val="0"/>
              </a:spcBef>
            </a:pPr>
            <a:r>
              <a:rPr lang="en-GB"/>
              <a:t>G).	Desktop publishing software - These are applications used for creating publications like cards, flyers, calendars, brochures, Newsletters, Certificates, etc. Examples include: </a:t>
            </a:r>
          </a:p>
          <a:p>
            <a:pPr>
              <a:spcBef>
                <a:spcPct val="0"/>
              </a:spcBef>
            </a:pPr>
            <a:r>
              <a:rPr lang="en-GB"/>
              <a:t>Microsoft Publisher, </a:t>
            </a:r>
          </a:p>
          <a:p>
            <a:pPr>
              <a:spcBef>
                <a:spcPct val="0"/>
              </a:spcBef>
            </a:pPr>
            <a:r>
              <a:rPr lang="en-GB"/>
              <a:t>Celframe Publisher, </a:t>
            </a:r>
          </a:p>
          <a:p>
            <a:pPr>
              <a:spcBef>
                <a:spcPct val="0"/>
              </a:spcBef>
            </a:pPr>
            <a:r>
              <a:rPr lang="en-GB"/>
              <a:t>Adobe Page Maker, </a:t>
            </a:r>
          </a:p>
          <a:p>
            <a:pPr>
              <a:spcBef>
                <a:spcPct val="0"/>
              </a:spcBef>
            </a:pPr>
            <a:r>
              <a:rPr lang="en-GB"/>
              <a:t>e.t.c.</a:t>
            </a:r>
          </a:p>
          <a:p>
            <a:pPr>
              <a:spcBef>
                <a:spcPct val="0"/>
              </a:spcBef>
            </a:pPr>
            <a:endParaRPr lang="en-US"/>
          </a:p>
        </p:txBody>
      </p:sp>
    </p:spTree>
  </p:cSld>
  <p:clrMapOvr>
    <a:masterClrMapping/>
  </p:clrMapOvr>
  <p:transition spd="slow"/>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Title 1"/>
          <p:cNvSpPr>
            <a:spLocks noGrp="1"/>
          </p:cNvSpPr>
          <p:nvPr>
            <p:ph type="title"/>
          </p:nvPr>
        </p:nvSpPr>
        <p:spPr/>
        <p:txBody>
          <a:bodyPr/>
          <a:lstStyle/>
          <a:p>
            <a:r>
              <a:rPr lang="en-US" sz="3600"/>
              <a:t>Uses of Popular Application software varieties and their Examples</a:t>
            </a:r>
          </a:p>
        </p:txBody>
      </p:sp>
      <p:sp>
        <p:nvSpPr>
          <p:cNvPr id="31747" name="Content Placeholder 2"/>
          <p:cNvSpPr>
            <a:spLocks noGrp="1"/>
          </p:cNvSpPr>
          <p:nvPr>
            <p:ph idx="1"/>
          </p:nvPr>
        </p:nvSpPr>
        <p:spPr>
          <a:xfrm>
            <a:off x="30163" y="1393825"/>
            <a:ext cx="9083675" cy="4983163"/>
          </a:xfrm>
        </p:spPr>
        <p:txBody>
          <a:bodyPr/>
          <a:lstStyle/>
          <a:p>
            <a:pPr>
              <a:spcBef>
                <a:spcPct val="0"/>
              </a:spcBef>
              <a:buNone/>
            </a:pPr>
            <a:r>
              <a:rPr lang="en-GB" dirty="0"/>
              <a:t>(H).Web browsing software for displaying </a:t>
            </a:r>
            <a:r>
              <a:rPr lang="en-GB" dirty="0" err="1"/>
              <a:t>Webpages</a:t>
            </a:r>
            <a:r>
              <a:rPr lang="en-GB" dirty="0"/>
              <a:t> from the internet or html documents on computers. Examples Include: </a:t>
            </a:r>
          </a:p>
          <a:p>
            <a:pPr>
              <a:spcBef>
                <a:spcPct val="0"/>
              </a:spcBef>
            </a:pPr>
            <a:r>
              <a:rPr lang="en-GB" dirty="0"/>
              <a:t>Mozilla Firefox, </a:t>
            </a:r>
          </a:p>
          <a:p>
            <a:pPr>
              <a:spcBef>
                <a:spcPct val="0"/>
              </a:spcBef>
            </a:pPr>
            <a:r>
              <a:rPr lang="en-GB" dirty="0"/>
              <a:t>Internet Explorer, </a:t>
            </a:r>
          </a:p>
          <a:p>
            <a:pPr>
              <a:spcBef>
                <a:spcPct val="0"/>
              </a:spcBef>
            </a:pPr>
            <a:r>
              <a:rPr lang="en-GB" dirty="0"/>
              <a:t>Safari, </a:t>
            </a:r>
          </a:p>
          <a:p>
            <a:pPr>
              <a:spcBef>
                <a:spcPct val="0"/>
              </a:spcBef>
            </a:pPr>
            <a:r>
              <a:rPr lang="en-GB" dirty="0"/>
              <a:t>Opera </a:t>
            </a:r>
          </a:p>
          <a:p>
            <a:pPr>
              <a:spcBef>
                <a:spcPct val="0"/>
              </a:spcBef>
            </a:pPr>
            <a:r>
              <a:rPr lang="en-GB" dirty="0"/>
              <a:t>Netscape Navigator, </a:t>
            </a:r>
            <a:r>
              <a:rPr lang="en-GB" dirty="0" err="1"/>
              <a:t>e.t.c</a:t>
            </a:r>
            <a:r>
              <a:rPr lang="en-GB" dirty="0"/>
              <a:t>.</a:t>
            </a:r>
          </a:p>
        </p:txBody>
      </p:sp>
    </p:spTree>
  </p:cSld>
  <p:clrMapOvr>
    <a:masterClrMapping/>
  </p:clrMapOvr>
  <p:transition spd="slow"/>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itle 1"/>
          <p:cNvSpPr>
            <a:spLocks noGrp="1"/>
          </p:cNvSpPr>
          <p:nvPr>
            <p:ph type="title"/>
          </p:nvPr>
        </p:nvSpPr>
        <p:spPr/>
        <p:txBody>
          <a:bodyPr/>
          <a:lstStyle/>
          <a:p>
            <a:r>
              <a:rPr lang="en-US" sz="3600"/>
              <a:t>Uses of Popular Application software varieties and their Examples</a:t>
            </a:r>
          </a:p>
        </p:txBody>
      </p:sp>
      <p:sp>
        <p:nvSpPr>
          <p:cNvPr id="32771" name="Content Placeholder 2"/>
          <p:cNvSpPr>
            <a:spLocks noGrp="1"/>
          </p:cNvSpPr>
          <p:nvPr>
            <p:ph idx="1"/>
          </p:nvPr>
        </p:nvSpPr>
        <p:spPr>
          <a:xfrm>
            <a:off x="30163" y="1393825"/>
            <a:ext cx="9083675" cy="4983163"/>
          </a:xfrm>
        </p:spPr>
        <p:txBody>
          <a:bodyPr/>
          <a:lstStyle/>
          <a:p>
            <a:pPr>
              <a:spcBef>
                <a:spcPct val="0"/>
              </a:spcBef>
              <a:buNone/>
            </a:pPr>
            <a:r>
              <a:rPr lang="en-GB" dirty="0"/>
              <a:t> (I). Web authoring software – Used by webmasters for building websites. Examples include: </a:t>
            </a:r>
          </a:p>
          <a:p>
            <a:pPr>
              <a:spcBef>
                <a:spcPct val="0"/>
              </a:spcBef>
            </a:pPr>
            <a:r>
              <a:rPr lang="en-GB" dirty="0"/>
              <a:t>Microsoft FrontPage, </a:t>
            </a:r>
          </a:p>
          <a:p>
            <a:pPr>
              <a:spcBef>
                <a:spcPct val="0"/>
              </a:spcBef>
            </a:pPr>
            <a:r>
              <a:rPr lang="en-GB" dirty="0"/>
              <a:t>Adobe Dreamweaver, </a:t>
            </a:r>
          </a:p>
          <a:p>
            <a:pPr>
              <a:spcBef>
                <a:spcPct val="0"/>
              </a:spcBef>
            </a:pPr>
            <a:r>
              <a:rPr lang="en-GB" dirty="0"/>
              <a:t>Microsoft Expression Web, </a:t>
            </a:r>
          </a:p>
          <a:p>
            <a:pPr>
              <a:spcBef>
                <a:spcPct val="0"/>
              </a:spcBef>
            </a:pPr>
            <a:r>
              <a:rPr lang="en-GB" dirty="0"/>
              <a:t>Antenna Web Design Studio</a:t>
            </a:r>
          </a:p>
        </p:txBody>
      </p:sp>
    </p:spTree>
  </p:cSld>
  <p:clrMapOvr>
    <a:masterClrMapping/>
  </p:clrMapOvr>
  <p:transition spd="slow"/>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Title 1"/>
          <p:cNvSpPr>
            <a:spLocks noGrp="1"/>
          </p:cNvSpPr>
          <p:nvPr>
            <p:ph type="title"/>
          </p:nvPr>
        </p:nvSpPr>
        <p:spPr/>
        <p:txBody>
          <a:bodyPr/>
          <a:lstStyle/>
          <a:p>
            <a:r>
              <a:rPr lang="en-US" sz="3600"/>
              <a:t>Uses of Popular Application software varieties and their Examples</a:t>
            </a:r>
          </a:p>
        </p:txBody>
      </p:sp>
      <p:sp>
        <p:nvSpPr>
          <p:cNvPr id="33795" name="Content Placeholder 2"/>
          <p:cNvSpPr>
            <a:spLocks noGrp="1"/>
          </p:cNvSpPr>
          <p:nvPr>
            <p:ph idx="1"/>
          </p:nvPr>
        </p:nvSpPr>
        <p:spPr>
          <a:xfrm>
            <a:off x="30163" y="1393825"/>
            <a:ext cx="9083675" cy="4983163"/>
          </a:xfrm>
        </p:spPr>
        <p:txBody>
          <a:bodyPr/>
          <a:lstStyle/>
          <a:p>
            <a:pPr>
              <a:spcBef>
                <a:spcPct val="0"/>
              </a:spcBef>
            </a:pPr>
            <a:r>
              <a:rPr lang="en-GB"/>
              <a:t>(J).	Media Players for Audio and Video playback on computers. Examples include: </a:t>
            </a:r>
          </a:p>
          <a:p>
            <a:pPr>
              <a:spcBef>
                <a:spcPct val="0"/>
              </a:spcBef>
            </a:pPr>
            <a:r>
              <a:rPr lang="en-GB"/>
              <a:t>Windows Media Player, </a:t>
            </a:r>
          </a:p>
          <a:p>
            <a:pPr>
              <a:spcBef>
                <a:spcPct val="0"/>
              </a:spcBef>
            </a:pPr>
            <a:r>
              <a:rPr lang="en-GB"/>
              <a:t>Nero Showtime, </a:t>
            </a:r>
          </a:p>
          <a:p>
            <a:pPr>
              <a:spcBef>
                <a:spcPct val="0"/>
              </a:spcBef>
            </a:pPr>
            <a:r>
              <a:rPr lang="en-GB"/>
              <a:t>JetAudio, </a:t>
            </a:r>
          </a:p>
          <a:p>
            <a:pPr>
              <a:spcBef>
                <a:spcPct val="0"/>
              </a:spcBef>
            </a:pPr>
            <a:r>
              <a:rPr lang="en-GB"/>
              <a:t>Power DVD,  </a:t>
            </a:r>
          </a:p>
          <a:p>
            <a:pPr>
              <a:spcBef>
                <a:spcPct val="0"/>
              </a:spcBef>
            </a:pPr>
            <a:r>
              <a:rPr lang="en-GB"/>
              <a:t>VLC Media Player, e.t.c.</a:t>
            </a:r>
          </a:p>
        </p:txBody>
      </p:sp>
    </p:spTree>
  </p:cSld>
  <p:clrMapOvr>
    <a:masterClrMapping/>
  </p:clrMapOvr>
  <p:transition spd="slow"/>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Title 1"/>
          <p:cNvSpPr>
            <a:spLocks noGrp="1"/>
          </p:cNvSpPr>
          <p:nvPr>
            <p:ph type="title"/>
          </p:nvPr>
        </p:nvSpPr>
        <p:spPr/>
        <p:txBody>
          <a:bodyPr/>
          <a:lstStyle/>
          <a:p>
            <a:r>
              <a:rPr lang="en-US" sz="3600"/>
              <a:t>Uses of Popular Application software varieties and their Examples</a:t>
            </a:r>
          </a:p>
        </p:txBody>
      </p:sp>
      <p:sp>
        <p:nvSpPr>
          <p:cNvPr id="34819" name="Content Placeholder 2"/>
          <p:cNvSpPr>
            <a:spLocks noGrp="1"/>
          </p:cNvSpPr>
          <p:nvPr>
            <p:ph idx="1"/>
          </p:nvPr>
        </p:nvSpPr>
        <p:spPr>
          <a:xfrm>
            <a:off x="30163" y="1393825"/>
            <a:ext cx="9083675" cy="4983163"/>
          </a:xfrm>
        </p:spPr>
        <p:txBody>
          <a:bodyPr/>
          <a:lstStyle/>
          <a:p>
            <a:pPr>
              <a:spcBef>
                <a:spcPct val="0"/>
              </a:spcBef>
            </a:pPr>
            <a:r>
              <a:rPr lang="en-GB"/>
              <a:t>(K).	Graphics software – Used by graphic designers to create and design artistic graphics and to manipulate visual images on a computer such as logos, cartoons etc. Examples include </a:t>
            </a:r>
          </a:p>
          <a:p>
            <a:pPr>
              <a:spcBef>
                <a:spcPct val="0"/>
              </a:spcBef>
            </a:pPr>
            <a:r>
              <a:rPr lang="en-GB"/>
              <a:t>Paint, </a:t>
            </a:r>
          </a:p>
          <a:p>
            <a:pPr>
              <a:spcBef>
                <a:spcPct val="0"/>
              </a:spcBef>
            </a:pPr>
            <a:r>
              <a:rPr lang="en-GB"/>
              <a:t>Adobe Photo shop, </a:t>
            </a:r>
          </a:p>
          <a:p>
            <a:pPr>
              <a:spcBef>
                <a:spcPct val="0"/>
              </a:spcBef>
            </a:pPr>
            <a:r>
              <a:rPr lang="en-GB"/>
              <a:t>Corel Draw, </a:t>
            </a:r>
          </a:p>
          <a:p>
            <a:pPr>
              <a:spcBef>
                <a:spcPct val="0"/>
              </a:spcBef>
            </a:pPr>
            <a:r>
              <a:rPr lang="en-GB"/>
              <a:t>Adobe Illustrator etc.</a:t>
            </a:r>
          </a:p>
        </p:txBody>
      </p:sp>
    </p:spTree>
  </p:cSld>
  <p:clrMapOvr>
    <a:masterClrMapping/>
  </p:clrMapOvr>
  <p:transition spd="slow"/>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r>
              <a:rPr lang="en-US" sz="4000" dirty="0"/>
              <a:t>Operating Systems</a:t>
            </a:r>
            <a:endParaRPr lang="en-US" sz="4000" b="1" i="1" dirty="0"/>
          </a:p>
        </p:txBody>
      </p:sp>
      <p:sp>
        <p:nvSpPr>
          <p:cNvPr id="3075" name="Subtitle 2"/>
          <p:cNvSpPr>
            <a:spLocks noGrp="1"/>
          </p:cNvSpPr>
          <p:nvPr>
            <p:ph sz="half" idx="1"/>
          </p:nvPr>
        </p:nvSpPr>
        <p:spPr>
          <a:xfrm>
            <a:off x="0" y="1036637"/>
            <a:ext cx="9144000" cy="5516563"/>
          </a:xfrm>
        </p:spPr>
        <p:txBody>
          <a:bodyPr/>
          <a:lstStyle/>
          <a:p>
            <a:pPr>
              <a:spcBef>
                <a:spcPct val="0"/>
              </a:spcBef>
            </a:pPr>
            <a:r>
              <a:rPr lang="en-US" sz="3600" dirty="0"/>
              <a:t>An operating system is a generalized program that manages and coordinates all the activities taking place within a computer system.</a:t>
            </a:r>
          </a:p>
          <a:p>
            <a:pPr>
              <a:spcBef>
                <a:spcPct val="0"/>
              </a:spcBef>
            </a:pPr>
            <a:endParaRPr lang="en-GB" sz="3600" dirty="0"/>
          </a:p>
          <a:p>
            <a:pPr>
              <a:spcBef>
                <a:spcPct val="0"/>
              </a:spcBef>
            </a:pPr>
            <a:r>
              <a:rPr lang="en-US" sz="3600" dirty="0"/>
              <a:t>The operating system functions as a middleman between the user and the computer, as well as between application software programs and the hardware devices. </a:t>
            </a:r>
            <a:endParaRPr lang="en-GB" sz="3600" dirty="0"/>
          </a:p>
        </p:txBody>
      </p:sp>
    </p:spTree>
    <p:extLst>
      <p:ext uri="{BB962C8B-B14F-4D97-AF65-F5344CB8AC3E}">
        <p14:creationId xmlns:p14="http://schemas.microsoft.com/office/powerpoint/2010/main" val="2097540194"/>
      </p:ext>
    </p:extLst>
  </p:cSld>
  <p:clrMapOvr>
    <a:masterClrMapping/>
  </p:clrMapOvr>
  <p:transition spd="slow"/>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p:txBody>
          <a:bodyPr/>
          <a:lstStyle/>
          <a:p>
            <a:r>
              <a:rPr lang="en-US"/>
              <a:t>Graphics Software - Illustration</a:t>
            </a:r>
          </a:p>
        </p:txBody>
      </p:sp>
      <p:sp>
        <p:nvSpPr>
          <p:cNvPr id="35843" name="Content Placeholder 2"/>
          <p:cNvSpPr>
            <a:spLocks noGrp="1"/>
          </p:cNvSpPr>
          <p:nvPr>
            <p:ph idx="1"/>
          </p:nvPr>
        </p:nvSpPr>
        <p:spPr>
          <a:xfrm>
            <a:off x="30163" y="1447800"/>
            <a:ext cx="2789237" cy="4929188"/>
          </a:xfrm>
        </p:spPr>
        <p:txBody>
          <a:bodyPr/>
          <a:lstStyle/>
          <a:p>
            <a:pPr>
              <a:spcBef>
                <a:spcPct val="0"/>
              </a:spcBef>
            </a:pPr>
            <a:r>
              <a:rPr lang="en-US" sz="2800"/>
              <a:t>A digitally altered photograph shows sports star Michael Jordan (born 1963) meeting famous scientist Albert Einstein (who died in 1955).</a:t>
            </a:r>
          </a:p>
        </p:txBody>
      </p:sp>
      <p:pic>
        <p:nvPicPr>
          <p:cNvPr id="35844" name="Picture 2"/>
          <p:cNvPicPr>
            <a:picLocks noChangeAspect="1" noChangeArrowheads="1"/>
          </p:cNvPicPr>
          <p:nvPr/>
        </p:nvPicPr>
        <p:blipFill>
          <a:blip r:embed="rId2"/>
          <a:srcRect r="12199"/>
          <a:stretch>
            <a:fillRect/>
          </a:stretch>
        </p:blipFill>
        <p:spPr bwMode="auto">
          <a:xfrm>
            <a:off x="3019425" y="1447800"/>
            <a:ext cx="6122988" cy="5027613"/>
          </a:xfrm>
          <a:prstGeom prst="rect">
            <a:avLst/>
          </a:prstGeom>
          <a:noFill/>
          <a:ln w="9525">
            <a:noFill/>
            <a:miter lim="800000"/>
            <a:headEnd/>
            <a:tailEnd/>
          </a:ln>
          <a:effectLst/>
        </p:spPr>
      </p:pic>
    </p:spTree>
  </p:cSld>
  <p:clrMapOvr>
    <a:masterClrMapping/>
  </p:clrMapOvr>
  <p:transition spd="slow"/>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Title 1"/>
          <p:cNvSpPr>
            <a:spLocks noGrp="1"/>
          </p:cNvSpPr>
          <p:nvPr>
            <p:ph type="title"/>
          </p:nvPr>
        </p:nvSpPr>
        <p:spPr/>
        <p:txBody>
          <a:bodyPr/>
          <a:lstStyle/>
          <a:p>
            <a:r>
              <a:rPr lang="en-US" sz="3600"/>
              <a:t>Uses of Popular Application software varieties and their Examples</a:t>
            </a:r>
            <a:endParaRPr lang="en-GB" sz="3600"/>
          </a:p>
        </p:txBody>
      </p:sp>
      <p:sp>
        <p:nvSpPr>
          <p:cNvPr id="36867" name="Content Placeholder 2"/>
          <p:cNvSpPr>
            <a:spLocks noGrp="1"/>
          </p:cNvSpPr>
          <p:nvPr>
            <p:ph idx="1"/>
          </p:nvPr>
        </p:nvSpPr>
        <p:spPr>
          <a:xfrm>
            <a:off x="30163" y="1393825"/>
            <a:ext cx="9083675" cy="4983163"/>
          </a:xfrm>
        </p:spPr>
        <p:txBody>
          <a:bodyPr/>
          <a:lstStyle/>
          <a:p>
            <a:pPr>
              <a:spcBef>
                <a:spcPct val="0"/>
              </a:spcBef>
            </a:pPr>
            <a:r>
              <a:rPr lang="en-US"/>
              <a:t>(L) Accounting software helps companies to record and report their financial transactions. </a:t>
            </a:r>
          </a:p>
          <a:p>
            <a:pPr>
              <a:spcBef>
                <a:spcPct val="0"/>
              </a:spcBef>
            </a:pPr>
            <a:r>
              <a:rPr lang="en-US"/>
              <a:t>With accounting soft-ware, you perform accounting activities related to the general  ledger, accounts receivable, accounts payable, purchasing, invoicing, job costing, payroll functions, etc.</a:t>
            </a:r>
          </a:p>
          <a:p>
            <a:pPr>
              <a:spcBef>
                <a:spcPct val="0"/>
              </a:spcBef>
            </a:pPr>
            <a:r>
              <a:rPr lang="en-US"/>
              <a:t>Examples include Quick Books</a:t>
            </a:r>
            <a:endParaRPr lang="en-GB"/>
          </a:p>
        </p:txBody>
      </p:sp>
    </p:spTree>
  </p:cSld>
  <p:clrMapOvr>
    <a:masterClrMapping/>
  </p:clrMapOvr>
  <p:transition spd="slow"/>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Title 1"/>
          <p:cNvSpPr>
            <a:spLocks noGrp="1"/>
          </p:cNvSpPr>
          <p:nvPr>
            <p:ph type="title"/>
          </p:nvPr>
        </p:nvSpPr>
        <p:spPr/>
        <p:txBody>
          <a:bodyPr/>
          <a:lstStyle/>
          <a:p>
            <a:r>
              <a:rPr lang="en-US"/>
              <a:t>Accounting software</a:t>
            </a:r>
            <a:endParaRPr lang="en-GB"/>
          </a:p>
        </p:txBody>
      </p:sp>
      <p:sp>
        <p:nvSpPr>
          <p:cNvPr id="37891" name="Content Placeholder 2"/>
          <p:cNvSpPr>
            <a:spLocks noGrp="1"/>
          </p:cNvSpPr>
          <p:nvPr>
            <p:ph idx="1"/>
          </p:nvPr>
        </p:nvSpPr>
        <p:spPr>
          <a:xfrm>
            <a:off x="30163" y="1393825"/>
            <a:ext cx="9083675" cy="4983163"/>
          </a:xfrm>
        </p:spPr>
        <p:txBody>
          <a:bodyPr/>
          <a:lstStyle/>
          <a:p>
            <a:pPr>
              <a:spcBef>
                <a:spcPct val="0"/>
              </a:spcBef>
            </a:pPr>
            <a:endParaRPr lang="en-GB"/>
          </a:p>
        </p:txBody>
      </p:sp>
      <p:pic>
        <p:nvPicPr>
          <p:cNvPr id="37892" name="Picture 2"/>
          <p:cNvPicPr>
            <a:picLocks noChangeAspect="1" noChangeArrowheads="1"/>
          </p:cNvPicPr>
          <p:nvPr/>
        </p:nvPicPr>
        <p:blipFill>
          <a:blip r:embed="rId2"/>
          <a:srcRect/>
          <a:stretch>
            <a:fillRect/>
          </a:stretch>
        </p:blipFill>
        <p:spPr bwMode="auto">
          <a:xfrm>
            <a:off x="19050" y="1219200"/>
            <a:ext cx="9067800" cy="5097463"/>
          </a:xfrm>
          <a:prstGeom prst="rect">
            <a:avLst/>
          </a:prstGeom>
          <a:noFill/>
          <a:ln w="9525">
            <a:noFill/>
            <a:miter lim="800000"/>
            <a:headEnd/>
            <a:tailEnd/>
          </a:ln>
          <a:effectLst/>
        </p:spPr>
      </p:pic>
    </p:spTree>
  </p:cSld>
  <p:clrMapOvr>
    <a:masterClrMapping/>
  </p:clrMapOvr>
  <p:transition spd="slow"/>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1"/>
          <p:cNvSpPr>
            <a:spLocks noGrp="1"/>
          </p:cNvSpPr>
          <p:nvPr>
            <p:ph type="title"/>
          </p:nvPr>
        </p:nvSpPr>
        <p:spPr/>
        <p:txBody>
          <a:bodyPr/>
          <a:lstStyle/>
          <a:p>
            <a:r>
              <a:rPr lang="en-US" sz="3600" dirty="0"/>
              <a:t>M) Audio and video editing software </a:t>
            </a:r>
            <a:endParaRPr lang="en-GB" sz="3600" dirty="0"/>
          </a:p>
        </p:txBody>
      </p:sp>
      <p:sp>
        <p:nvSpPr>
          <p:cNvPr id="38915" name="Content Placeholder 2"/>
          <p:cNvSpPr>
            <a:spLocks noGrp="1"/>
          </p:cNvSpPr>
          <p:nvPr>
            <p:ph idx="1"/>
          </p:nvPr>
        </p:nvSpPr>
        <p:spPr>
          <a:xfrm>
            <a:off x="30163" y="1393825"/>
            <a:ext cx="9083675" cy="4983163"/>
          </a:xfrm>
        </p:spPr>
        <p:txBody>
          <a:bodyPr/>
          <a:lstStyle/>
          <a:p>
            <a:pPr>
              <a:spcBef>
                <a:spcPct val="0"/>
              </a:spcBef>
            </a:pPr>
            <a:r>
              <a:rPr lang="en-US"/>
              <a:t>Audio editing software lets users produce studio quality soundtracks.</a:t>
            </a:r>
          </a:p>
          <a:p>
            <a:pPr>
              <a:spcBef>
                <a:spcPct val="0"/>
              </a:spcBef>
            </a:pPr>
            <a:r>
              <a:rPr lang="en-US"/>
              <a:t>With video editing software, you can modify video clips: you can reduce the length of a video clip, reorder a series of clips, or add special effects such as words that move horizontally across the screen, etc. </a:t>
            </a:r>
          </a:p>
          <a:p>
            <a:pPr>
              <a:spcBef>
                <a:spcPct val="0"/>
              </a:spcBef>
            </a:pPr>
            <a:endParaRPr lang="en-US"/>
          </a:p>
        </p:txBody>
      </p:sp>
    </p:spTree>
  </p:cSld>
  <p:clrMapOvr>
    <a:masterClrMapping/>
  </p:clrMapOvr>
  <p:transition spd="slow"/>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Title 1"/>
          <p:cNvSpPr>
            <a:spLocks noGrp="1"/>
          </p:cNvSpPr>
          <p:nvPr>
            <p:ph type="title"/>
          </p:nvPr>
        </p:nvSpPr>
        <p:spPr/>
        <p:txBody>
          <a:bodyPr/>
          <a:lstStyle/>
          <a:p>
            <a:r>
              <a:rPr lang="en-US" sz="4000" dirty="0"/>
              <a:t>Audio and video editing software </a:t>
            </a:r>
            <a:endParaRPr lang="en-GB" sz="4000" dirty="0"/>
          </a:p>
        </p:txBody>
      </p:sp>
      <p:sp>
        <p:nvSpPr>
          <p:cNvPr id="39939" name="Content Placeholder 2"/>
          <p:cNvSpPr>
            <a:spLocks noGrp="1"/>
          </p:cNvSpPr>
          <p:nvPr>
            <p:ph idx="1"/>
          </p:nvPr>
        </p:nvSpPr>
        <p:spPr>
          <a:xfrm>
            <a:off x="30163" y="1393825"/>
            <a:ext cx="9083675" cy="4983163"/>
          </a:xfrm>
        </p:spPr>
        <p:txBody>
          <a:bodyPr/>
          <a:lstStyle/>
          <a:p>
            <a:pPr>
              <a:spcBef>
                <a:spcPct val="0"/>
              </a:spcBef>
            </a:pPr>
            <a:endParaRPr lang="en-GB"/>
          </a:p>
        </p:txBody>
      </p:sp>
      <p:pic>
        <p:nvPicPr>
          <p:cNvPr id="39940" name="Picture 2"/>
          <p:cNvPicPr>
            <a:picLocks noChangeAspect="1" noChangeArrowheads="1"/>
          </p:cNvPicPr>
          <p:nvPr/>
        </p:nvPicPr>
        <p:blipFill>
          <a:blip r:embed="rId2"/>
          <a:srcRect/>
          <a:stretch>
            <a:fillRect/>
          </a:stretch>
        </p:blipFill>
        <p:spPr bwMode="auto">
          <a:xfrm>
            <a:off x="-19050" y="1260475"/>
            <a:ext cx="9144000" cy="5140325"/>
          </a:xfrm>
          <a:prstGeom prst="rect">
            <a:avLst/>
          </a:prstGeom>
          <a:noFill/>
          <a:ln w="9525">
            <a:noFill/>
            <a:miter lim="800000"/>
            <a:headEnd/>
            <a:tailEnd/>
          </a:ln>
          <a:effectLst/>
        </p:spPr>
      </p:pic>
    </p:spTree>
  </p:cSld>
  <p:clrMapOvr>
    <a:masterClrMapping/>
  </p:clrMapOvr>
  <p:transition spd="slow"/>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Title 1"/>
          <p:cNvSpPr>
            <a:spLocks noGrp="1"/>
          </p:cNvSpPr>
          <p:nvPr>
            <p:ph type="title"/>
          </p:nvPr>
        </p:nvSpPr>
        <p:spPr/>
        <p:txBody>
          <a:bodyPr/>
          <a:lstStyle/>
          <a:p>
            <a:r>
              <a:rPr lang="en-US"/>
              <a:t>N) Images Viewing software</a:t>
            </a:r>
            <a:endParaRPr lang="en-GB"/>
          </a:p>
        </p:txBody>
      </p:sp>
      <p:sp>
        <p:nvSpPr>
          <p:cNvPr id="40963" name="Content Placeholder 2"/>
          <p:cNvSpPr>
            <a:spLocks noGrp="1"/>
          </p:cNvSpPr>
          <p:nvPr>
            <p:ph idx="1"/>
          </p:nvPr>
        </p:nvSpPr>
        <p:spPr>
          <a:xfrm>
            <a:off x="30163" y="1393825"/>
            <a:ext cx="9083675" cy="4983163"/>
          </a:xfrm>
        </p:spPr>
        <p:txBody>
          <a:bodyPr/>
          <a:lstStyle/>
          <a:p>
            <a:pPr>
              <a:spcBef>
                <a:spcPct val="0"/>
              </a:spcBef>
            </a:pPr>
            <a:r>
              <a:rPr lang="en-US"/>
              <a:t>This refers to computer applications primarily used for previewing digital photographs on the computer screen.</a:t>
            </a:r>
          </a:p>
          <a:p>
            <a:pPr>
              <a:spcBef>
                <a:spcPct val="0"/>
              </a:spcBef>
            </a:pPr>
            <a:r>
              <a:rPr lang="en-US"/>
              <a:t>Many have basic features such as viewing thumbnails, slideshows, printing and simple editing such as cropping and resizing.</a:t>
            </a:r>
          </a:p>
          <a:p>
            <a:pPr>
              <a:spcBef>
                <a:spcPct val="0"/>
              </a:spcBef>
            </a:pPr>
            <a:r>
              <a:rPr lang="en-US"/>
              <a:t>Examples of Image viewers include:</a:t>
            </a:r>
            <a:br>
              <a:rPr lang="en-US"/>
            </a:br>
            <a:r>
              <a:rPr lang="en-US"/>
              <a:t>Microsoft Office Picture Manager, Windows Photo viewer, Picasa photo viewer, etc.</a:t>
            </a:r>
          </a:p>
        </p:txBody>
      </p:sp>
    </p:spTree>
  </p:cSld>
  <p:clrMapOvr>
    <a:masterClrMapping/>
  </p:clrMapOvr>
  <p:transition spd="slow"/>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Title 1"/>
          <p:cNvSpPr>
            <a:spLocks noGrp="1"/>
          </p:cNvSpPr>
          <p:nvPr>
            <p:ph type="title"/>
          </p:nvPr>
        </p:nvSpPr>
        <p:spPr/>
        <p:txBody>
          <a:bodyPr/>
          <a:lstStyle/>
          <a:p>
            <a:r>
              <a:rPr lang="en-US"/>
              <a:t>O) Reference software</a:t>
            </a:r>
          </a:p>
        </p:txBody>
      </p:sp>
      <p:sp>
        <p:nvSpPr>
          <p:cNvPr id="41987" name="Content Placeholder 2"/>
          <p:cNvSpPr>
            <a:spLocks noGrp="1"/>
          </p:cNvSpPr>
          <p:nvPr>
            <p:ph idx="1"/>
          </p:nvPr>
        </p:nvSpPr>
        <p:spPr>
          <a:xfrm>
            <a:off x="30163" y="1393825"/>
            <a:ext cx="9083675" cy="4983163"/>
          </a:xfrm>
        </p:spPr>
        <p:txBody>
          <a:bodyPr/>
          <a:lstStyle/>
          <a:p>
            <a:pPr>
              <a:spcBef>
                <a:spcPct val="0"/>
              </a:spcBef>
            </a:pPr>
            <a:r>
              <a:rPr lang="en-US" sz="3200"/>
              <a:t>Reference software provides valuable and thorough information for all individuals. </a:t>
            </a:r>
          </a:p>
          <a:p>
            <a:pPr>
              <a:spcBef>
                <a:spcPct val="0"/>
              </a:spcBef>
            </a:pPr>
            <a:r>
              <a:rPr lang="en-US" sz="3200"/>
              <a:t>Popular reference software includes encyclopedias, dictionaries, health/medical guides, and travel directories.</a:t>
            </a:r>
            <a:endParaRPr lang="en-GB" sz="3200"/>
          </a:p>
          <a:p>
            <a:pPr>
              <a:spcBef>
                <a:spcPct val="0"/>
              </a:spcBef>
            </a:pPr>
            <a:r>
              <a:rPr lang="en-US" sz="3200"/>
              <a:t>Examples include:</a:t>
            </a:r>
          </a:p>
          <a:p>
            <a:pPr>
              <a:spcBef>
                <a:spcPct val="0"/>
              </a:spcBef>
            </a:pPr>
            <a:r>
              <a:rPr lang="it-IT" sz="3200"/>
              <a:t>Encyclopaedia Britannica 2011 Ultimate Reference DVD </a:t>
            </a:r>
          </a:p>
          <a:p>
            <a:pPr>
              <a:spcBef>
                <a:spcPct val="0"/>
              </a:spcBef>
            </a:pPr>
            <a:r>
              <a:rPr lang="it-IT" sz="3200"/>
              <a:t>Microsoft Student with Encarta Premium, e.t.c.</a:t>
            </a:r>
            <a:endParaRPr lang="en-US" sz="3200"/>
          </a:p>
        </p:txBody>
      </p:sp>
    </p:spTree>
  </p:cSld>
  <p:clrMapOvr>
    <a:masterClrMapping/>
  </p:clrMapOvr>
  <p:transition spd="slow"/>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Title 1"/>
          <p:cNvSpPr>
            <a:spLocks noGrp="1"/>
          </p:cNvSpPr>
          <p:nvPr>
            <p:ph type="title"/>
          </p:nvPr>
        </p:nvSpPr>
        <p:spPr/>
        <p:txBody>
          <a:bodyPr/>
          <a:lstStyle/>
          <a:p>
            <a:r>
              <a:rPr lang="en-US"/>
              <a:t>P) Note Taking software</a:t>
            </a:r>
            <a:endParaRPr lang="en-GB"/>
          </a:p>
        </p:txBody>
      </p:sp>
      <p:sp>
        <p:nvSpPr>
          <p:cNvPr id="43011" name="Content Placeholder 2"/>
          <p:cNvSpPr>
            <a:spLocks noGrp="1"/>
          </p:cNvSpPr>
          <p:nvPr>
            <p:ph idx="1"/>
          </p:nvPr>
        </p:nvSpPr>
        <p:spPr>
          <a:xfrm>
            <a:off x="30163" y="1393825"/>
            <a:ext cx="9083675" cy="4983163"/>
          </a:xfrm>
        </p:spPr>
        <p:txBody>
          <a:bodyPr/>
          <a:lstStyle/>
          <a:p>
            <a:pPr>
              <a:spcBef>
                <a:spcPct val="0"/>
              </a:spcBef>
            </a:pPr>
            <a:r>
              <a:rPr lang="en-US"/>
              <a:t>Note taking software enables users to enter typed text, handwritten comments, drawings, or sketches anywhere on a page and then save the page as part of a notebook . </a:t>
            </a:r>
          </a:p>
          <a:p>
            <a:pPr>
              <a:spcBef>
                <a:spcPct val="0"/>
              </a:spcBef>
            </a:pPr>
            <a:r>
              <a:rPr lang="en-US"/>
              <a:t>The software can convert handwritten comments to typed text or store the notes in handwritten form.</a:t>
            </a:r>
            <a:endParaRPr lang="en-GB"/>
          </a:p>
          <a:p>
            <a:pPr>
              <a:spcBef>
                <a:spcPct val="0"/>
              </a:spcBef>
            </a:pPr>
            <a:r>
              <a:rPr lang="en-US"/>
              <a:t>Examples include Microsoft Office OneNote</a:t>
            </a:r>
            <a:endParaRPr lang="en-GB"/>
          </a:p>
        </p:txBody>
      </p:sp>
    </p:spTree>
  </p:cSld>
  <p:clrMapOvr>
    <a:masterClrMapping/>
  </p:clrMapOvr>
  <p:transition spd="slow"/>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Title 1"/>
          <p:cNvSpPr>
            <a:spLocks noGrp="1"/>
          </p:cNvSpPr>
          <p:nvPr>
            <p:ph type="title"/>
          </p:nvPr>
        </p:nvSpPr>
        <p:spPr/>
        <p:txBody>
          <a:bodyPr/>
          <a:lstStyle/>
          <a:p>
            <a:r>
              <a:rPr lang="en-US"/>
              <a:t>Note Taking software</a:t>
            </a:r>
            <a:endParaRPr lang="en-GB"/>
          </a:p>
        </p:txBody>
      </p:sp>
      <p:sp>
        <p:nvSpPr>
          <p:cNvPr id="44035" name="Content Placeholder 2"/>
          <p:cNvSpPr>
            <a:spLocks noGrp="1"/>
          </p:cNvSpPr>
          <p:nvPr>
            <p:ph idx="1"/>
          </p:nvPr>
        </p:nvSpPr>
        <p:spPr>
          <a:xfrm>
            <a:off x="30163" y="1393825"/>
            <a:ext cx="9083675" cy="4983163"/>
          </a:xfrm>
        </p:spPr>
        <p:txBody>
          <a:bodyPr/>
          <a:lstStyle/>
          <a:p>
            <a:pPr>
              <a:spcBef>
                <a:spcPct val="0"/>
              </a:spcBef>
            </a:pPr>
            <a:endParaRPr lang="en-GB"/>
          </a:p>
        </p:txBody>
      </p:sp>
      <p:pic>
        <p:nvPicPr>
          <p:cNvPr id="44036" name="Picture 2"/>
          <p:cNvPicPr>
            <a:picLocks noChangeAspect="1" noChangeArrowheads="1"/>
          </p:cNvPicPr>
          <p:nvPr/>
        </p:nvPicPr>
        <p:blipFill>
          <a:blip r:embed="rId2"/>
          <a:srcRect/>
          <a:stretch>
            <a:fillRect/>
          </a:stretch>
        </p:blipFill>
        <p:spPr bwMode="auto">
          <a:xfrm>
            <a:off x="1240253" y="1000108"/>
            <a:ext cx="7903747" cy="5857892"/>
          </a:xfrm>
          <a:prstGeom prst="rect">
            <a:avLst/>
          </a:prstGeom>
          <a:noFill/>
          <a:ln w="9525">
            <a:noFill/>
            <a:miter lim="800000"/>
            <a:headEnd/>
            <a:tailEnd/>
          </a:ln>
          <a:effectLst/>
        </p:spPr>
      </p:pic>
    </p:spTree>
  </p:cSld>
  <p:clrMapOvr>
    <a:masterClrMapping/>
  </p:clrMapOvr>
  <p:transition spd="slow"/>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Title 1"/>
          <p:cNvSpPr>
            <a:spLocks noGrp="1"/>
          </p:cNvSpPr>
          <p:nvPr>
            <p:ph type="title"/>
          </p:nvPr>
        </p:nvSpPr>
        <p:spPr/>
        <p:txBody>
          <a:bodyPr/>
          <a:lstStyle/>
          <a:p>
            <a:r>
              <a:rPr lang="en-US"/>
              <a:t>Q) Text Editors</a:t>
            </a:r>
            <a:endParaRPr lang="en-GB"/>
          </a:p>
        </p:txBody>
      </p:sp>
      <p:sp>
        <p:nvSpPr>
          <p:cNvPr id="45059" name="Content Placeholder 2"/>
          <p:cNvSpPr>
            <a:spLocks noGrp="1"/>
          </p:cNvSpPr>
          <p:nvPr>
            <p:ph idx="1"/>
          </p:nvPr>
        </p:nvSpPr>
        <p:spPr>
          <a:xfrm>
            <a:off x="30163" y="1393825"/>
            <a:ext cx="9083675" cy="4983163"/>
          </a:xfrm>
        </p:spPr>
        <p:txBody>
          <a:bodyPr/>
          <a:lstStyle/>
          <a:p>
            <a:pPr>
              <a:spcBef>
                <a:spcPct val="0"/>
              </a:spcBef>
            </a:pPr>
            <a:r>
              <a:rPr lang="en-US" dirty="0"/>
              <a:t>Text editors are simple word processors that are generally used to type without any special formatting.</a:t>
            </a:r>
            <a:endParaRPr lang="en-GB" dirty="0"/>
          </a:p>
          <a:p>
            <a:pPr>
              <a:spcBef>
                <a:spcPct val="0"/>
              </a:spcBef>
            </a:pPr>
            <a:r>
              <a:rPr lang="en-US" dirty="0"/>
              <a:t>Text editors are mainly used to create small notes, </a:t>
            </a:r>
            <a:r>
              <a:rPr lang="en-GB" dirty="0"/>
              <a:t>memos</a:t>
            </a:r>
            <a:r>
              <a:rPr lang="en-US" dirty="0"/>
              <a:t> and programs.</a:t>
            </a:r>
            <a:endParaRPr lang="en-GB" dirty="0"/>
          </a:p>
          <a:p>
            <a:pPr>
              <a:spcBef>
                <a:spcPct val="0"/>
              </a:spcBef>
            </a:pPr>
            <a:r>
              <a:rPr lang="en-US" dirty="0"/>
              <a:t>Examples of common text </a:t>
            </a:r>
            <a:r>
              <a:rPr lang="en-GB" dirty="0"/>
              <a:t>editors</a:t>
            </a:r>
            <a:r>
              <a:rPr lang="en-US" dirty="0"/>
              <a:t> are: Notepad, Notepad++, Sublime Text, </a:t>
            </a:r>
            <a:r>
              <a:rPr lang="en-US" dirty="0" err="1"/>
              <a:t>Gedit</a:t>
            </a:r>
            <a:r>
              <a:rPr lang="en-US" dirty="0"/>
              <a:t> etc.</a:t>
            </a:r>
            <a:endParaRPr lang="en-GB" dirty="0"/>
          </a:p>
          <a:p>
            <a:pPr>
              <a:spcBef>
                <a:spcPct val="0"/>
              </a:spcBef>
            </a:pPr>
            <a:endParaRPr lang="en-GB" dirty="0"/>
          </a:p>
        </p:txBody>
      </p:sp>
    </p:spTree>
  </p:cSld>
  <p:clrMapOvr>
    <a:masterClrMapping/>
  </p:clrMapOvr>
  <p:transition spd="slow"/>
</p:sld>
</file>

<file path=ppt/theme/theme1.xml><?xml version="1.0" encoding="utf-8"?>
<a:theme xmlns:a="http://schemas.openxmlformats.org/drawingml/2006/main" name="SubICTForUganda">
  <a:themeElements>
    <a:clrScheme name="Custom 2">
      <a:dk1>
        <a:sysClr val="windowText" lastClr="000000"/>
      </a:dk1>
      <a:lt1>
        <a:sysClr val="window" lastClr="FFFFFF"/>
      </a:lt1>
      <a:dk2>
        <a:srgbClr val="4E3B30"/>
      </a:dk2>
      <a:lt2>
        <a:srgbClr val="FBEEC9"/>
      </a:lt2>
      <a:accent1>
        <a:srgbClr val="F0A22E"/>
      </a:accent1>
      <a:accent2>
        <a:srgbClr val="C00000"/>
      </a:accent2>
      <a:accent3>
        <a:srgbClr val="A6CB6B"/>
      </a:accent3>
      <a:accent4>
        <a:srgbClr val="A19574"/>
      </a:accent4>
      <a:accent5>
        <a:srgbClr val="A5644E"/>
      </a:accent5>
      <a:accent6>
        <a:srgbClr val="C17529"/>
      </a:accent6>
      <a:hlink>
        <a:srgbClr val="AD1F1F"/>
      </a:hlink>
      <a:folHlink>
        <a:srgbClr val="FFC42F"/>
      </a:folHlink>
    </a:clrScheme>
    <a:fontScheme name="MIS12">
      <a:majorFont>
        <a:latin typeface="Cambria"/>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SubICTForUganda" id="{6CE2E6CA-FC79-4C56-9866-484B5A2A06D1}" vid="{D6DA320D-04A1-47D3-A43E-D719D2AB46C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1.PowerPoint Version Ev C</Template>
  <TotalTime>1875</TotalTime>
  <Words>6685</Words>
  <Application>Microsoft Office PowerPoint</Application>
  <PresentationFormat>On-screen Show (4:3)</PresentationFormat>
  <Paragraphs>612</Paragraphs>
  <Slides>112</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112</vt:i4>
      </vt:variant>
    </vt:vector>
  </HeadingPairs>
  <TitlesOfParts>
    <vt:vector size="120" baseType="lpstr">
      <vt:lpstr>Arial</vt:lpstr>
      <vt:lpstr>Arial Narrow</vt:lpstr>
      <vt:lpstr>Book Antiqua</vt:lpstr>
      <vt:lpstr>Calibri</vt:lpstr>
      <vt:lpstr>Cambria</vt:lpstr>
      <vt:lpstr>Tw Cen MT Condensed</vt:lpstr>
      <vt:lpstr>Wingdings</vt:lpstr>
      <vt:lpstr>SubICTForUganda</vt:lpstr>
      <vt:lpstr>Subsidiary ICT for Uganda</vt:lpstr>
      <vt:lpstr>Background</vt:lpstr>
      <vt:lpstr>Presentation Outline</vt:lpstr>
      <vt:lpstr>Introduction</vt:lpstr>
      <vt:lpstr>Introduction</vt:lpstr>
      <vt:lpstr>  Introduction</vt:lpstr>
      <vt:lpstr>Sub Topic 6.1: System Software</vt:lpstr>
      <vt:lpstr>6.1.1 Types of system software</vt:lpstr>
      <vt:lpstr>Operating Systems</vt:lpstr>
      <vt:lpstr>Device Drivers</vt:lpstr>
      <vt:lpstr>Operating Systems</vt:lpstr>
      <vt:lpstr>Where does the OS reside?</vt:lpstr>
      <vt:lpstr>Types of operating systems</vt:lpstr>
      <vt:lpstr>Stand-alone operating systems</vt:lpstr>
      <vt:lpstr>Mac OS</vt:lpstr>
      <vt:lpstr>PowerPoint Presentation</vt:lpstr>
      <vt:lpstr>UNIX</vt:lpstr>
      <vt:lpstr>Linux</vt:lpstr>
      <vt:lpstr>MS-DOS</vt:lpstr>
      <vt:lpstr>US_Navy_Specialist_uses_the_existing_DOS-based _food_service_management_system _2011</vt:lpstr>
      <vt:lpstr>Microsoft Windows</vt:lpstr>
      <vt:lpstr>Screenshot of Windows 1.01</vt:lpstr>
      <vt:lpstr>Windows Vista Features</vt:lpstr>
      <vt:lpstr>Windows 8 Start Screen (Replaced the start menu)</vt:lpstr>
      <vt:lpstr>Network Operating Systems</vt:lpstr>
      <vt:lpstr>Embedded Operating Systems</vt:lpstr>
      <vt:lpstr>Embedded Operating Systems</vt:lpstr>
      <vt:lpstr>Factors to consider when choosing an operating system</vt:lpstr>
      <vt:lpstr>Factors to consider when choosing an operating system</vt:lpstr>
      <vt:lpstr>Factors to consider when choosing an operating system</vt:lpstr>
      <vt:lpstr>Utility Programs</vt:lpstr>
      <vt:lpstr>Utility Programs</vt:lpstr>
      <vt:lpstr>Utility Programs</vt:lpstr>
      <vt:lpstr>Programming Languages </vt:lpstr>
      <vt:lpstr>6.1.2 Functions of operating systems</vt:lpstr>
      <vt:lpstr>6.1.2 Functions of operating systems</vt:lpstr>
      <vt:lpstr>a) Starting a computer, (Booting the computer)</vt:lpstr>
      <vt:lpstr>b) Providing a User Interface</vt:lpstr>
      <vt:lpstr>Types of user interfaces</vt:lpstr>
      <vt:lpstr>Command-line interface</vt:lpstr>
      <vt:lpstr>Command-line interface</vt:lpstr>
      <vt:lpstr>Command-line interface (cont)</vt:lpstr>
      <vt:lpstr>Menu-driven interface </vt:lpstr>
      <vt:lpstr>Menu-driven interface</vt:lpstr>
      <vt:lpstr>Graphical User Interface (GUI)</vt:lpstr>
      <vt:lpstr>Disadvantages of a  GUI as compared to CLI</vt:lpstr>
      <vt:lpstr>Examples of Elements/ Objects of a GUI</vt:lpstr>
      <vt:lpstr>Examples of Elements/ Objects of a GUI</vt:lpstr>
      <vt:lpstr>c) File management</vt:lpstr>
      <vt:lpstr>d) Managing Programs</vt:lpstr>
      <vt:lpstr>d) Managing Programs (cont)</vt:lpstr>
      <vt:lpstr>e) Managing Memory</vt:lpstr>
      <vt:lpstr>e) Managing Memory (cont.)</vt:lpstr>
      <vt:lpstr>f) Coordinating Tasks</vt:lpstr>
      <vt:lpstr>f) Coordinating Tasks (cont.)</vt:lpstr>
      <vt:lpstr>f) Coordinating Tasks (cont.)</vt:lpstr>
      <vt:lpstr>Spooling (illustration)</vt:lpstr>
      <vt:lpstr>g) Configuring Devices</vt:lpstr>
      <vt:lpstr>g) Configuring Devices (cont)</vt:lpstr>
      <vt:lpstr>h) Establishing an Network Connection</vt:lpstr>
      <vt:lpstr>i) Monitoring Performance </vt:lpstr>
      <vt:lpstr>j) Administering Security</vt:lpstr>
      <vt:lpstr>j)Administering Security (cont)</vt:lpstr>
      <vt:lpstr>Sub Topic 6.2. Application Software</vt:lpstr>
      <vt:lpstr>6.2.1 Types of Application Software</vt:lpstr>
      <vt:lpstr>Off-shelf software</vt:lpstr>
      <vt:lpstr>Custom (bespoke) software,</vt:lpstr>
      <vt:lpstr>Comparison of the characteristics Standard and Custom Software</vt:lpstr>
      <vt:lpstr>Copyrighted software</vt:lpstr>
      <vt:lpstr>Shareware</vt:lpstr>
      <vt:lpstr>Freeware</vt:lpstr>
      <vt:lpstr>Open-source </vt:lpstr>
      <vt:lpstr>Public-domain software</vt:lpstr>
      <vt:lpstr>Web-based software </vt:lpstr>
      <vt:lpstr>Web-based software</vt:lpstr>
      <vt:lpstr>Special Purpose (Specialized) Software</vt:lpstr>
      <vt:lpstr>General purpose software</vt:lpstr>
      <vt:lpstr>6.2.2 Uses of Popular Application software packages and their Examples</vt:lpstr>
      <vt:lpstr>Uses of Popular Application software varieties and their Examples</vt:lpstr>
      <vt:lpstr>Uses of Popular Application software varieties and their Examples</vt:lpstr>
      <vt:lpstr>Uses of Popular Application software varieties and their Examples</vt:lpstr>
      <vt:lpstr>E) Communications software</vt:lpstr>
      <vt:lpstr>Uses of Popular Application software varieties and their Examples</vt:lpstr>
      <vt:lpstr>CAD software - illustration</vt:lpstr>
      <vt:lpstr>Uses of Popular Application software varieties and their Examples</vt:lpstr>
      <vt:lpstr>Uses of Popular Application software varieties and their Examples</vt:lpstr>
      <vt:lpstr>Uses of Popular Application software varieties and their Examples</vt:lpstr>
      <vt:lpstr>Uses of Popular Application software varieties and their Examples</vt:lpstr>
      <vt:lpstr>Uses of Popular Application software varieties and their Examples</vt:lpstr>
      <vt:lpstr>Graphics Software - Illustration</vt:lpstr>
      <vt:lpstr>Uses of Popular Application software varieties and their Examples</vt:lpstr>
      <vt:lpstr>Accounting software</vt:lpstr>
      <vt:lpstr>M) Audio and video editing software </vt:lpstr>
      <vt:lpstr>Audio and video editing software </vt:lpstr>
      <vt:lpstr>N) Images Viewing software</vt:lpstr>
      <vt:lpstr>O) Reference software</vt:lpstr>
      <vt:lpstr>P) Note Taking software</vt:lpstr>
      <vt:lpstr>Note Taking software</vt:lpstr>
      <vt:lpstr>Q) Text Editors</vt:lpstr>
      <vt:lpstr>R) Gaming Software </vt:lpstr>
      <vt:lpstr>S) Email Software / Email client</vt:lpstr>
      <vt:lpstr>Software Suites</vt:lpstr>
      <vt:lpstr>Software Suites</vt:lpstr>
      <vt:lpstr>Popular office software suites</vt:lpstr>
      <vt:lpstr>Popular office software suites</vt:lpstr>
      <vt:lpstr>Advantages of using software suites</vt:lpstr>
      <vt:lpstr>Factors to consider before obtaining a software program</vt:lpstr>
      <vt:lpstr>Factors to consider before obtaining a software program (cont)</vt:lpstr>
      <vt:lpstr>Characteristics of  Good computer software</vt:lpstr>
      <vt:lpstr>Learning Aids and Support Tools for Application Software</vt:lpstr>
      <vt:lpstr>Learning Aids and Support Tools for Application Software</vt:lpstr>
      <vt:lpstr>Subsidiary ICT for Uganda</vt:lpstr>
    </vt:vector>
  </TitlesOfParts>
  <Company>Sharebility Uganda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6 Computer Software - Subsidiary ICT for Uganda</dc:title>
  <dc:subject>UACE Subsidiary ICT 850</dc:subject>
  <dc:creator>Rogers Mukalele</dc:creator>
  <cp:keywords>UACE, UNEB,ICT,SHAREBILITY UGANDA</cp:keywords>
  <cp:lastModifiedBy>Kakuru Benard</cp:lastModifiedBy>
  <cp:revision>17</cp:revision>
  <dcterms:created xsi:type="dcterms:W3CDTF">2012-08-28T13:36:21Z</dcterms:created>
  <dcterms:modified xsi:type="dcterms:W3CDTF">2024-03-26T17:21:25Z</dcterms:modified>
</cp:coreProperties>
</file>

<file path=docProps/thumbnail.jpeg>
</file>